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wmf" ContentType="image/x-wmf"/>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33" r:id="rId1"/>
  </p:sldMasterIdLst>
  <p:notesMasterIdLst>
    <p:notesMasterId r:id="rId56"/>
  </p:notesMasterIdLst>
  <p:handoutMasterIdLst>
    <p:handoutMasterId r:id="rId57"/>
  </p:handoutMasterIdLst>
  <p:sldIdLst>
    <p:sldId id="263" r:id="rId2"/>
    <p:sldId id="559" r:id="rId3"/>
    <p:sldId id="652" r:id="rId4"/>
    <p:sldId id="653" r:id="rId5"/>
    <p:sldId id="654" r:id="rId6"/>
    <p:sldId id="655" r:id="rId7"/>
    <p:sldId id="656" r:id="rId8"/>
    <p:sldId id="657" r:id="rId9"/>
    <p:sldId id="661" r:id="rId10"/>
    <p:sldId id="662" r:id="rId11"/>
    <p:sldId id="663" r:id="rId12"/>
    <p:sldId id="665" r:id="rId13"/>
    <p:sldId id="666" r:id="rId14"/>
    <p:sldId id="667" r:id="rId15"/>
    <p:sldId id="668" r:id="rId16"/>
    <p:sldId id="669" r:id="rId17"/>
    <p:sldId id="670" r:id="rId18"/>
    <p:sldId id="708" r:id="rId19"/>
    <p:sldId id="690" r:id="rId20"/>
    <p:sldId id="691" r:id="rId21"/>
    <p:sldId id="692" r:id="rId22"/>
    <p:sldId id="693" r:id="rId23"/>
    <p:sldId id="694" r:id="rId24"/>
    <p:sldId id="695" r:id="rId25"/>
    <p:sldId id="697" r:id="rId26"/>
    <p:sldId id="698" r:id="rId27"/>
    <p:sldId id="700" r:id="rId28"/>
    <p:sldId id="702" r:id="rId29"/>
    <p:sldId id="701" r:id="rId30"/>
    <p:sldId id="703" r:id="rId31"/>
    <p:sldId id="704" r:id="rId32"/>
    <p:sldId id="705" r:id="rId33"/>
    <p:sldId id="706" r:id="rId34"/>
    <p:sldId id="707" r:id="rId35"/>
    <p:sldId id="709" r:id="rId36"/>
    <p:sldId id="635" r:id="rId37"/>
    <p:sldId id="536" r:id="rId38"/>
    <p:sldId id="675" r:id="rId39"/>
    <p:sldId id="606" r:id="rId40"/>
    <p:sldId id="607" r:id="rId41"/>
    <p:sldId id="608" r:id="rId42"/>
    <p:sldId id="677" r:id="rId43"/>
    <p:sldId id="676" r:id="rId44"/>
    <p:sldId id="673" r:id="rId45"/>
    <p:sldId id="678" r:id="rId46"/>
    <p:sldId id="680" r:id="rId47"/>
    <p:sldId id="681" r:id="rId48"/>
    <p:sldId id="682" r:id="rId49"/>
    <p:sldId id="683" r:id="rId50"/>
    <p:sldId id="684" r:id="rId51"/>
    <p:sldId id="685" r:id="rId52"/>
    <p:sldId id="686" r:id="rId53"/>
    <p:sldId id="687" r:id="rId54"/>
    <p:sldId id="688" r:id="rId55"/>
  </p:sldIdLst>
  <p:sldSz cx="9144000" cy="6858000" type="screen4x3"/>
  <p:notesSz cx="6934200" cy="92329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D8FEB6"/>
    <a:srgbClr val="B6FEFB"/>
    <a:srgbClr val="FFFFFF"/>
    <a:srgbClr val="66FFFF"/>
    <a:srgbClr val="00698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01" autoAdjust="0"/>
    <p:restoredTop sz="94671" autoAdjust="0"/>
  </p:normalViewPr>
  <p:slideViewPr>
    <p:cSldViewPr snapToGrid="0">
      <p:cViewPr>
        <p:scale>
          <a:sx n="70" d="100"/>
          <a:sy n="70" d="100"/>
        </p:scale>
        <p:origin x="-231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784"/>
    </p:cViewPr>
  </p:sorterViewPr>
  <p:notesViewPr>
    <p:cSldViewPr snapToGrid="0">
      <p:cViewPr varScale="1">
        <p:scale>
          <a:sx n="66" d="100"/>
          <a:sy n="66" d="100"/>
        </p:scale>
        <p:origin x="0" y="0"/>
      </p:cViewPr>
      <p:guideLst/>
    </p:cSldViewPr>
  </p:notesViewPr>
  <p:gridSpacing cx="1843430400" cy="18434304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IEW2008%20-%20graph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My%20Documents\Neil%20-%20Sept10\A3-NS%20documents\UKERC\Networking\2010%20BIEE\Comparison%20of%20BIEE%20runs.xlsm"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dministrator\My%20Documents\Neil%20-%20Sept10\A3-NS%20documents\UKERC\Networking\2010%20BIEE\Comparison%20of%20BIEE%20runs.xlsm"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Administrator\My%20Documents\Neil%20-%20Sept10\A3-NS%20documents\UKERC\Networking\2010%20BIEE\Comparison%20of%20BIEE%20runs.xlsm"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Administrator\My%20Documents\Neil%20-%20Sept10\A3-NS%20documents\UKERC\Networking\2010%20BIEE\Comparison%20of%20BIEE%20runs.xlsm"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US"/>
            </a:pPr>
            <a:r>
              <a:rPr lang="en-US" dirty="0"/>
              <a:t>Base-case </a:t>
            </a:r>
            <a:r>
              <a:rPr lang="en-US" dirty="0" smtClean="0"/>
              <a:t>UK emissions</a:t>
            </a:r>
            <a:endParaRPr lang="en-US" dirty="0"/>
          </a:p>
        </c:rich>
      </c:tx>
      <c:layout>
        <c:manualLayout>
          <c:xMode val="edge"/>
          <c:yMode val="edge"/>
          <c:x val="0.35992054071826007"/>
          <c:y val="4.2026261449674432E-2"/>
        </c:manualLayout>
      </c:layout>
      <c:overlay val="1"/>
    </c:title>
    <c:plotArea>
      <c:layout/>
      <c:lineChart>
        <c:grouping val="standard"/>
        <c:ser>
          <c:idx val="0"/>
          <c:order val="0"/>
          <c:tx>
            <c:strRef>
              <c:f>'CO2 time'!$A$21</c:f>
              <c:strCache>
                <c:ptCount val="1"/>
                <c:pt idx="0">
                  <c:v>BERR 2006 baseline</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time'!$B$21:$L$21</c:f>
              <c:numCache>
                <c:formatCode>General</c:formatCode>
                <c:ptCount val="11"/>
                <c:pt idx="0">
                  <c:v>544.86346442153797</c:v>
                </c:pt>
                <c:pt idx="1">
                  <c:v>561</c:v>
                </c:pt>
                <c:pt idx="2">
                  <c:v>526.30174811009499</c:v>
                </c:pt>
                <c:pt idx="3">
                  <c:v>542.57878401231096</c:v>
                </c:pt>
                <c:pt idx="4">
                  <c:v>537.82702083574418</c:v>
                </c:pt>
                <c:pt idx="5">
                  <c:v>546.79598917838609</c:v>
                </c:pt>
                <c:pt idx="6">
                  <c:v>555.0228539862967</c:v>
                </c:pt>
                <c:pt idx="7">
                  <c:v>564.01626515597343</c:v>
                </c:pt>
                <c:pt idx="8">
                  <c:v>573.80903123458802</c:v>
                </c:pt>
                <c:pt idx="9">
                  <c:v>584.45319378611521</c:v>
                </c:pt>
                <c:pt idx="10">
                  <c:v>596.01922009880548</c:v>
                </c:pt>
              </c:numCache>
            </c:numRef>
          </c:val>
        </c:ser>
        <c:ser>
          <c:idx val="1"/>
          <c:order val="1"/>
          <c:tx>
            <c:strRef>
              <c:f>'CO2 time'!$A$22</c:f>
              <c:strCache>
                <c:ptCount val="1"/>
                <c:pt idx="0">
                  <c:v>BERR ER proposals</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time'!$B$22:$L$22</c:f>
              <c:numCache>
                <c:formatCode>General</c:formatCode>
                <c:ptCount val="11"/>
                <c:pt idx="0">
                  <c:v>544.86346442153797</c:v>
                </c:pt>
                <c:pt idx="1">
                  <c:v>561</c:v>
                </c:pt>
                <c:pt idx="2">
                  <c:v>526.30174811009499</c:v>
                </c:pt>
                <c:pt idx="3">
                  <c:v>542.57878401231096</c:v>
                </c:pt>
                <c:pt idx="4">
                  <c:v>484.11035416908345</c:v>
                </c:pt>
                <c:pt idx="5">
                  <c:v>469.24598917838182</c:v>
                </c:pt>
                <c:pt idx="6">
                  <c:v>477.47285398629663</c:v>
                </c:pt>
                <c:pt idx="7">
                  <c:v>486.46626515597819</c:v>
                </c:pt>
                <c:pt idx="8">
                  <c:v>496.25903123458698</c:v>
                </c:pt>
                <c:pt idx="9">
                  <c:v>506.90319378611315</c:v>
                </c:pt>
                <c:pt idx="10">
                  <c:v>518.469220098802</c:v>
                </c:pt>
              </c:numCache>
            </c:numRef>
          </c:val>
        </c:ser>
        <c:ser>
          <c:idx val="2"/>
          <c:order val="2"/>
          <c:tx>
            <c:strRef>
              <c:f>'CO2 time'!$A$23</c:f>
              <c:strCache>
                <c:ptCount val="1"/>
                <c:pt idx="0">
                  <c:v>Base central</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time'!$B$23:$L$23</c:f>
              <c:numCache>
                <c:formatCode>General</c:formatCode>
                <c:ptCount val="11"/>
                <c:pt idx="0">
                  <c:v>545.62239</c:v>
                </c:pt>
                <c:pt idx="1">
                  <c:v>532.7224910000001</c:v>
                </c:pt>
                <c:pt idx="2">
                  <c:v>519.82259199999748</c:v>
                </c:pt>
                <c:pt idx="3">
                  <c:v>504.31008949999995</c:v>
                </c:pt>
                <c:pt idx="4">
                  <c:v>488.79758699999923</c:v>
                </c:pt>
                <c:pt idx="5">
                  <c:v>492.17392199999995</c:v>
                </c:pt>
                <c:pt idx="6">
                  <c:v>495.55025699999999</c:v>
                </c:pt>
                <c:pt idx="7">
                  <c:v>522.07177700000318</c:v>
                </c:pt>
                <c:pt idx="8">
                  <c:v>548.59329700000001</c:v>
                </c:pt>
                <c:pt idx="9">
                  <c:v>571.67851100000053</c:v>
                </c:pt>
                <c:pt idx="10">
                  <c:v>594.76372500000002</c:v>
                </c:pt>
              </c:numCache>
            </c:numRef>
          </c:val>
        </c:ser>
        <c:ser>
          <c:idx val="3"/>
          <c:order val="3"/>
          <c:tx>
            <c:strRef>
              <c:f>'CO2 time'!$A$24</c:f>
              <c:strCache>
                <c:ptCount val="1"/>
                <c:pt idx="0">
                  <c:v>Base 2020 innovation</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time'!$B$24:$L$24</c:f>
              <c:numCache>
                <c:formatCode>General</c:formatCode>
                <c:ptCount val="11"/>
                <c:pt idx="0">
                  <c:v>545.49481300000002</c:v>
                </c:pt>
                <c:pt idx="1">
                  <c:v>533.01903749999997</c:v>
                </c:pt>
                <c:pt idx="2">
                  <c:v>520.54326199999946</c:v>
                </c:pt>
                <c:pt idx="3">
                  <c:v>507.18535399999899</c:v>
                </c:pt>
                <c:pt idx="4">
                  <c:v>493.82744599999995</c:v>
                </c:pt>
                <c:pt idx="5">
                  <c:v>507.86282599999998</c:v>
                </c:pt>
                <c:pt idx="6">
                  <c:v>521.89820599999996</c:v>
                </c:pt>
                <c:pt idx="7">
                  <c:v>538.15225399999747</c:v>
                </c:pt>
                <c:pt idx="8">
                  <c:v>554.40630199999987</c:v>
                </c:pt>
                <c:pt idx="9">
                  <c:v>573.2777534999999</c:v>
                </c:pt>
                <c:pt idx="10">
                  <c:v>592.14920499999948</c:v>
                </c:pt>
              </c:numCache>
            </c:numRef>
          </c:val>
        </c:ser>
        <c:ser>
          <c:idx val="4"/>
          <c:order val="4"/>
          <c:tx>
            <c:strRef>
              <c:f>'CO2 time'!$A$25</c:f>
              <c:strCache>
                <c:ptCount val="1"/>
                <c:pt idx="0">
                  <c:v>Base 2010 innovation</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time'!$B$25:$L$25</c:f>
              <c:numCache>
                <c:formatCode>General</c:formatCode>
                <c:ptCount val="11"/>
                <c:pt idx="0">
                  <c:v>545.70942600000001</c:v>
                </c:pt>
                <c:pt idx="1">
                  <c:v>532.80188499999997</c:v>
                </c:pt>
                <c:pt idx="2">
                  <c:v>519.89434399999993</c:v>
                </c:pt>
                <c:pt idx="3">
                  <c:v>511.98832149999822</c:v>
                </c:pt>
                <c:pt idx="4">
                  <c:v>504.08229899999969</c:v>
                </c:pt>
                <c:pt idx="5">
                  <c:v>519.84579399999996</c:v>
                </c:pt>
                <c:pt idx="6">
                  <c:v>535.60928899999999</c:v>
                </c:pt>
                <c:pt idx="7">
                  <c:v>535.74219049999749</c:v>
                </c:pt>
                <c:pt idx="8">
                  <c:v>535.87509199999988</c:v>
                </c:pt>
                <c:pt idx="9">
                  <c:v>556.16041999999948</c:v>
                </c:pt>
                <c:pt idx="10">
                  <c:v>576.44574799999987</c:v>
                </c:pt>
              </c:numCache>
            </c:numRef>
          </c:val>
        </c:ser>
        <c:ser>
          <c:idx val="5"/>
          <c:order val="5"/>
          <c:tx>
            <c:strRef>
              <c:f>'CO2 time'!$A$26</c:f>
              <c:strCache>
                <c:ptCount val="1"/>
                <c:pt idx="0">
                  <c:v>DTI central</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time'!$B$26:$L$26</c:f>
              <c:numCache>
                <c:formatCode>General</c:formatCode>
                <c:ptCount val="11"/>
                <c:pt idx="0">
                  <c:v>547.52065499999946</c:v>
                </c:pt>
                <c:pt idx="1">
                  <c:v>537.54505349999749</c:v>
                </c:pt>
                <c:pt idx="2">
                  <c:v>527.56945200000007</c:v>
                </c:pt>
                <c:pt idx="3">
                  <c:v>515.18346650000353</c:v>
                </c:pt>
                <c:pt idx="4">
                  <c:v>502.79748099999995</c:v>
                </c:pt>
                <c:pt idx="5">
                  <c:v>501.28887299999963</c:v>
                </c:pt>
                <c:pt idx="6">
                  <c:v>499.78026499999999</c:v>
                </c:pt>
                <c:pt idx="7">
                  <c:v>505.92291049999869</c:v>
                </c:pt>
                <c:pt idx="8">
                  <c:v>512.06555599999797</c:v>
                </c:pt>
                <c:pt idx="9">
                  <c:v>518.56335049999996</c:v>
                </c:pt>
                <c:pt idx="10">
                  <c:v>525.06114499999796</c:v>
                </c:pt>
              </c:numCache>
            </c:numRef>
          </c:val>
        </c:ser>
        <c:ser>
          <c:idx val="6"/>
          <c:order val="6"/>
          <c:tx>
            <c:strRef>
              <c:f>'CO2 time'!$A$27</c:f>
              <c:strCache>
                <c:ptCount val="1"/>
                <c:pt idx="0">
                  <c:v>DTI renewables</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time'!$B$27:$L$27</c:f>
              <c:numCache>
                <c:formatCode>General</c:formatCode>
                <c:ptCount val="11"/>
                <c:pt idx="0">
                  <c:v>549.001442</c:v>
                </c:pt>
                <c:pt idx="1">
                  <c:v>539.29902649999997</c:v>
                </c:pt>
                <c:pt idx="2">
                  <c:v>529.59661099999948</c:v>
                </c:pt>
                <c:pt idx="3">
                  <c:v>517.67349649999994</c:v>
                </c:pt>
                <c:pt idx="4">
                  <c:v>505.75038199999995</c:v>
                </c:pt>
                <c:pt idx="5">
                  <c:v>505.20785549999994</c:v>
                </c:pt>
                <c:pt idx="6">
                  <c:v>504.66532899999993</c:v>
                </c:pt>
                <c:pt idx="7">
                  <c:v>513.55708899999797</c:v>
                </c:pt>
                <c:pt idx="8">
                  <c:v>522.44884900000011</c:v>
                </c:pt>
                <c:pt idx="9">
                  <c:v>529.10076250000054</c:v>
                </c:pt>
                <c:pt idx="10">
                  <c:v>535.75267600000006</c:v>
                </c:pt>
              </c:numCache>
            </c:numRef>
          </c:val>
        </c:ser>
        <c:ser>
          <c:idx val="7"/>
          <c:order val="7"/>
          <c:tx>
            <c:strRef>
              <c:f>'CO2 time'!$A$28</c:f>
              <c:strCache>
                <c:ptCount val="1"/>
                <c:pt idx="0">
                  <c:v>CCB - high aviation</c:v>
                </c:pt>
              </c:strCache>
            </c:strRef>
          </c:tx>
          <c:spPr>
            <a:ln>
              <a:solidFill>
                <a:srgbClr val="00B0F0"/>
              </a:solidFill>
            </a:ln>
          </c:spPr>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time'!$B$28:$L$28</c:f>
              <c:numCache>
                <c:formatCode>General</c:formatCode>
                <c:ptCount val="11"/>
                <c:pt idx="0">
                  <c:v>582.01170909999996</c:v>
                </c:pt>
                <c:pt idx="1">
                  <c:v>573.6732730500039</c:v>
                </c:pt>
                <c:pt idx="2">
                  <c:v>565.33483700000011</c:v>
                </c:pt>
                <c:pt idx="3">
                  <c:v>552.26260255</c:v>
                </c:pt>
                <c:pt idx="4">
                  <c:v>539.19036809999989</c:v>
                </c:pt>
                <c:pt idx="5">
                  <c:v>540.72687135000353</c:v>
                </c:pt>
                <c:pt idx="6">
                  <c:v>542.26337460000354</c:v>
                </c:pt>
                <c:pt idx="7">
                  <c:v>569.32604034999997</c:v>
                </c:pt>
                <c:pt idx="8">
                  <c:v>596.38870610000004</c:v>
                </c:pt>
                <c:pt idx="9">
                  <c:v>603.87217905</c:v>
                </c:pt>
                <c:pt idx="10">
                  <c:v>611.35565199999746</c:v>
                </c:pt>
              </c:numCache>
            </c:numRef>
          </c:val>
        </c:ser>
        <c:ser>
          <c:idx val="8"/>
          <c:order val="8"/>
          <c:tx>
            <c:strRef>
              <c:f>'CO2 time'!$A$29</c:f>
              <c:strCache>
                <c:ptCount val="1"/>
                <c:pt idx="0">
                  <c:v>WWF-IPPR - low aviation</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time'!$B$29:$L$29</c:f>
              <c:numCache>
                <c:formatCode>General</c:formatCode>
                <c:ptCount val="11"/>
                <c:pt idx="0">
                  <c:v>583.84277330000009</c:v>
                </c:pt>
                <c:pt idx="1">
                  <c:v>570.93229764999796</c:v>
                </c:pt>
                <c:pt idx="2">
                  <c:v>558.02182200000016</c:v>
                </c:pt>
                <c:pt idx="3">
                  <c:v>546.38768679999748</c:v>
                </c:pt>
                <c:pt idx="4">
                  <c:v>534.75355159999992</c:v>
                </c:pt>
                <c:pt idx="5">
                  <c:v>536.7188797000033</c:v>
                </c:pt>
                <c:pt idx="6">
                  <c:v>538.68420779999997</c:v>
                </c:pt>
                <c:pt idx="7">
                  <c:v>552.86732614999607</c:v>
                </c:pt>
                <c:pt idx="8">
                  <c:v>567.05044450000003</c:v>
                </c:pt>
                <c:pt idx="9">
                  <c:v>593.96417115000008</c:v>
                </c:pt>
                <c:pt idx="10">
                  <c:v>620.87789779999946</c:v>
                </c:pt>
              </c:numCache>
            </c:numRef>
          </c:val>
        </c:ser>
        <c:ser>
          <c:idx val="9"/>
          <c:order val="9"/>
          <c:tx>
            <c:strRef>
              <c:f>'CO2 time'!$A$30</c:f>
              <c:strCache>
                <c:ptCount val="1"/>
                <c:pt idx="0">
                  <c:v>Base high resource price</c:v>
                </c:pt>
              </c:strCache>
            </c:strRef>
          </c:tx>
          <c:spPr>
            <a:ln>
              <a:solidFill>
                <a:srgbClr val="FF0000"/>
              </a:solidFill>
            </a:ln>
          </c:spPr>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time'!$B$30:$L$30</c:f>
              <c:numCache>
                <c:formatCode>General</c:formatCode>
                <c:ptCount val="11"/>
                <c:pt idx="0">
                  <c:v>542.33661899999572</c:v>
                </c:pt>
                <c:pt idx="1">
                  <c:v>531.73940749999997</c:v>
                </c:pt>
                <c:pt idx="2">
                  <c:v>521.14219599999797</c:v>
                </c:pt>
                <c:pt idx="3">
                  <c:v>503.83579299999963</c:v>
                </c:pt>
                <c:pt idx="4">
                  <c:v>486.52939000000003</c:v>
                </c:pt>
                <c:pt idx="5">
                  <c:v>491.91551349999799</c:v>
                </c:pt>
                <c:pt idx="6">
                  <c:v>497.30163699999969</c:v>
                </c:pt>
                <c:pt idx="7">
                  <c:v>499.66371199999969</c:v>
                </c:pt>
                <c:pt idx="8">
                  <c:v>502.02578700000004</c:v>
                </c:pt>
                <c:pt idx="9">
                  <c:v>503.99071849999763</c:v>
                </c:pt>
                <c:pt idx="10">
                  <c:v>505.95565000000005</c:v>
                </c:pt>
              </c:numCache>
            </c:numRef>
          </c:val>
        </c:ser>
        <c:ser>
          <c:idx val="10"/>
          <c:order val="10"/>
          <c:tx>
            <c:strRef>
              <c:f>'CO2 time'!$A$31</c:f>
              <c:strCache>
                <c:ptCount val="1"/>
                <c:pt idx="0">
                  <c:v>Base low resource price</c:v>
                </c:pt>
              </c:strCache>
            </c:strRef>
          </c:tx>
          <c:marker>
            <c:symbol val="none"/>
          </c:marker>
          <c:cat>
            <c:numRef>
              <c:f>'CO2 time'!$B$20:$L$20</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'CO2 time'!$B$31:$L$31</c:f>
              <c:numCache>
                <c:formatCode>General</c:formatCode>
                <c:ptCount val="11"/>
                <c:pt idx="0">
                  <c:v>545.8475199999956</c:v>
                </c:pt>
                <c:pt idx="1">
                  <c:v>535.45411099999797</c:v>
                </c:pt>
                <c:pt idx="2">
                  <c:v>525.06070199999988</c:v>
                </c:pt>
                <c:pt idx="3">
                  <c:v>522.63085299999989</c:v>
                </c:pt>
                <c:pt idx="4">
                  <c:v>520.20100400000001</c:v>
                </c:pt>
                <c:pt idx="5">
                  <c:v>493.18289849999996</c:v>
                </c:pt>
                <c:pt idx="6">
                  <c:v>466.16479299999997</c:v>
                </c:pt>
                <c:pt idx="7">
                  <c:v>473.98282799999993</c:v>
                </c:pt>
                <c:pt idx="8">
                  <c:v>481.80086299999988</c:v>
                </c:pt>
                <c:pt idx="9">
                  <c:v>526.76795199999947</c:v>
                </c:pt>
                <c:pt idx="10">
                  <c:v>571.73504100000002</c:v>
                </c:pt>
              </c:numCache>
            </c:numRef>
          </c:val>
        </c:ser>
        <c:marker val="1"/>
        <c:axId val="98293632"/>
        <c:axId val="98295168"/>
      </c:lineChart>
      <c:catAx>
        <c:axId val="98293632"/>
        <c:scaling>
          <c:orientation val="minMax"/>
        </c:scaling>
        <c:axPos val="b"/>
        <c:numFmt formatCode="General" sourceLinked="1"/>
        <c:tickLblPos val="nextTo"/>
        <c:txPr>
          <a:bodyPr/>
          <a:lstStyle/>
          <a:p>
            <a:pPr>
              <a:defRPr lang="en-US" sz="1200"/>
            </a:pPr>
            <a:endParaRPr lang="en-US"/>
          </a:p>
        </c:txPr>
        <c:crossAx val="98295168"/>
        <c:crosses val="autoZero"/>
        <c:auto val="1"/>
        <c:lblAlgn val="ctr"/>
        <c:lblOffset val="100"/>
      </c:catAx>
      <c:valAx>
        <c:axId val="98295168"/>
        <c:scaling>
          <c:orientation val="minMax"/>
        </c:scaling>
        <c:axPos val="l"/>
        <c:majorGridlines/>
        <c:title>
          <c:tx>
            <c:rich>
              <a:bodyPr rot="-5400000" vert="horz"/>
              <a:lstStyle/>
              <a:p>
                <a:pPr>
                  <a:defRPr lang="en-US" sz="1400"/>
                </a:pPr>
                <a:r>
                  <a:rPr lang="en-US" sz="1400" dirty="0"/>
                  <a:t>MTCO2</a:t>
                </a:r>
              </a:p>
            </c:rich>
          </c:tx>
          <c:layout/>
        </c:title>
        <c:numFmt formatCode="General" sourceLinked="1"/>
        <c:tickLblPos val="nextTo"/>
        <c:txPr>
          <a:bodyPr/>
          <a:lstStyle/>
          <a:p>
            <a:pPr>
              <a:defRPr lang="en-US" sz="1200"/>
            </a:pPr>
            <a:endParaRPr lang="en-US"/>
          </a:p>
        </c:txPr>
        <c:crossAx val="98293632"/>
        <c:crosses val="autoZero"/>
        <c:crossBetween val="between"/>
      </c:valAx>
    </c:plotArea>
    <c:legend>
      <c:legendPos val="r"/>
      <c:layout>
        <c:manualLayout>
          <c:xMode val="edge"/>
          <c:yMode val="edge"/>
          <c:x val="0.75233410653208665"/>
          <c:y val="0.15710086268612544"/>
          <c:w val="0.23899386744364379"/>
          <c:h val="0.70103626321325552"/>
        </c:manualLayout>
      </c:layout>
      <c:txPr>
        <a:bodyPr/>
        <a:lstStyle/>
        <a:p>
          <a:pPr>
            <a:defRPr lang="en-US"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2000"/>
            </a:pPr>
            <a:r>
              <a:rPr lang="en-US" sz="2000" dirty="0"/>
              <a:t>CO2 emissions</a:t>
            </a:r>
          </a:p>
        </c:rich>
      </c:tx>
      <c:layout/>
    </c:title>
    <c:plotArea>
      <c:layout/>
      <c:lineChart>
        <c:grouping val="standard"/>
        <c:ser>
          <c:idx val="0"/>
          <c:order val="0"/>
          <c:tx>
            <c:strRef>
              <c:f>'Graph Data'!$B$4</c:f>
              <c:strCache>
                <c:ptCount val="1"/>
                <c:pt idx="0">
                  <c:v>REF</c:v>
                </c:pt>
              </c:strCache>
            </c:strRef>
          </c:tx>
          <c:spPr>
            <a:ln>
              <a:solidFill>
                <a:srgbClr val="00B05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Data'!$C$4:$M$4</c:f>
              <c:numCache>
                <c:formatCode>0</c:formatCode>
                <c:ptCount val="11"/>
                <c:pt idx="0">
                  <c:v>550.28889700000104</c:v>
                </c:pt>
                <c:pt idx="1">
                  <c:v>549.48052099999938</c:v>
                </c:pt>
                <c:pt idx="2">
                  <c:v>537.63499300000001</c:v>
                </c:pt>
                <c:pt idx="3">
                  <c:v>530.85333500000002</c:v>
                </c:pt>
                <c:pt idx="4">
                  <c:v>497.48856799999947</c:v>
                </c:pt>
                <c:pt idx="5">
                  <c:v>492.86118399999964</c:v>
                </c:pt>
                <c:pt idx="6">
                  <c:v>461.47533599999923</c:v>
                </c:pt>
                <c:pt idx="7">
                  <c:v>486.76160700000003</c:v>
                </c:pt>
                <c:pt idx="8">
                  <c:v>517.80551299999911</c:v>
                </c:pt>
                <c:pt idx="9">
                  <c:v>554.6089720000009</c:v>
                </c:pt>
                <c:pt idx="10">
                  <c:v>592.49060499999996</c:v>
                </c:pt>
              </c:numCache>
            </c:numRef>
          </c:val>
        </c:ser>
        <c:ser>
          <c:idx val="1"/>
          <c:order val="1"/>
          <c:tx>
            <c:strRef>
              <c:f>'Graph Data'!$B$5</c:f>
              <c:strCache>
                <c:ptCount val="1"/>
                <c:pt idx="0">
                  <c:v>CUM-C80</c:v>
                </c:pt>
              </c:strCache>
            </c:strRef>
          </c:tx>
          <c:spPr>
            <a:ln>
              <a:solidFill>
                <a:srgbClr val="00B05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Data'!$C$5:$M$5</c:f>
              <c:numCache>
                <c:formatCode>0</c:formatCode>
                <c:ptCount val="11"/>
                <c:pt idx="0">
                  <c:v>550.05699999999911</c:v>
                </c:pt>
                <c:pt idx="1">
                  <c:v>550.14699999999948</c:v>
                </c:pt>
                <c:pt idx="2">
                  <c:v>533.41300000000001</c:v>
                </c:pt>
                <c:pt idx="3">
                  <c:v>459.86022700000001</c:v>
                </c:pt>
                <c:pt idx="4">
                  <c:v>394.81112899999937</c:v>
                </c:pt>
                <c:pt idx="5">
                  <c:v>335.95703599999956</c:v>
                </c:pt>
                <c:pt idx="6">
                  <c:v>252.23584</c:v>
                </c:pt>
                <c:pt idx="7">
                  <c:v>208.36656599999998</c:v>
                </c:pt>
                <c:pt idx="8">
                  <c:v>183.845158</c:v>
                </c:pt>
                <c:pt idx="9">
                  <c:v>175.87601199999997</c:v>
                </c:pt>
                <c:pt idx="10">
                  <c:v>158.15803300000007</c:v>
                </c:pt>
              </c:numCache>
            </c:numRef>
          </c:val>
        </c:ser>
        <c:ser>
          <c:idx val="2"/>
          <c:order val="2"/>
          <c:tx>
            <c:strRef>
              <c:f>'Graph Data'!$B$6</c:f>
              <c:strCache>
                <c:ptCount val="1"/>
                <c:pt idx="0">
                  <c:v>ST-C-70%-NO</c:v>
                </c:pt>
              </c:strCache>
            </c:strRef>
          </c:tx>
          <c:spPr>
            <a:ln>
              <a:solidFill>
                <a:srgbClr val="00B0F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Data'!$C$6:$M$6</c:f>
              <c:numCache>
                <c:formatCode>0</c:formatCode>
                <c:ptCount val="11"/>
                <c:pt idx="0">
                  <c:v>550.05699999999911</c:v>
                </c:pt>
                <c:pt idx="1">
                  <c:v>550.14699999999948</c:v>
                </c:pt>
                <c:pt idx="2">
                  <c:v>533.41300000000001</c:v>
                </c:pt>
                <c:pt idx="3">
                  <c:v>467.96689000000003</c:v>
                </c:pt>
                <c:pt idx="4">
                  <c:v>408.43892999999917</c:v>
                </c:pt>
                <c:pt idx="5">
                  <c:v>346.31770599999999</c:v>
                </c:pt>
                <c:pt idx="6">
                  <c:v>446.33751199999949</c:v>
                </c:pt>
                <c:pt idx="7">
                  <c:v>472.99297399999949</c:v>
                </c:pt>
                <c:pt idx="8">
                  <c:v>506.97704599999969</c:v>
                </c:pt>
                <c:pt idx="9">
                  <c:v>552.71251300000006</c:v>
                </c:pt>
                <c:pt idx="10">
                  <c:v>588.35476699999947</c:v>
                </c:pt>
              </c:numCache>
            </c:numRef>
          </c:val>
        </c:ser>
        <c:ser>
          <c:idx val="3"/>
          <c:order val="3"/>
          <c:tx>
            <c:strRef>
              <c:f>'Graph Data'!$B$7</c:f>
              <c:strCache>
                <c:ptCount val="1"/>
                <c:pt idx="0">
                  <c:v>ST-C-70%-YES</c:v>
                </c:pt>
              </c:strCache>
            </c:strRef>
          </c:tx>
          <c:spPr>
            <a:ln>
              <a:solidFill>
                <a:srgbClr val="00B0F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Data'!$C$7:$M$7</c:f>
              <c:numCache>
                <c:formatCode>0</c:formatCode>
                <c:ptCount val="11"/>
                <c:pt idx="0">
                  <c:v>550.05699999999911</c:v>
                </c:pt>
                <c:pt idx="1">
                  <c:v>550.14699999999948</c:v>
                </c:pt>
                <c:pt idx="2">
                  <c:v>533.41300000000001</c:v>
                </c:pt>
                <c:pt idx="3">
                  <c:v>467.96689000000003</c:v>
                </c:pt>
                <c:pt idx="4">
                  <c:v>408.43892999999917</c:v>
                </c:pt>
                <c:pt idx="5">
                  <c:v>346.31770599999999</c:v>
                </c:pt>
                <c:pt idx="6">
                  <c:v>247.47556499999976</c:v>
                </c:pt>
                <c:pt idx="7">
                  <c:v>197.99232400000022</c:v>
                </c:pt>
                <c:pt idx="8">
                  <c:v>178.97157499999992</c:v>
                </c:pt>
                <c:pt idx="9">
                  <c:v>170.17235600000001</c:v>
                </c:pt>
                <c:pt idx="10">
                  <c:v>151.77465499999954</c:v>
                </c:pt>
              </c:numCache>
            </c:numRef>
          </c:val>
        </c:ser>
        <c:ser>
          <c:idx val="4"/>
          <c:order val="4"/>
          <c:tx>
            <c:strRef>
              <c:f>'Graph Data'!$B$8</c:f>
              <c:strCache>
                <c:ptCount val="1"/>
                <c:pt idx="0">
                  <c:v>ST-C-30%-NO</c:v>
                </c:pt>
              </c:strCache>
            </c:strRef>
          </c:tx>
          <c:spPr>
            <a:ln>
              <a:solidFill>
                <a:srgbClr val="00206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Data'!$C$8:$M$8</c:f>
              <c:numCache>
                <c:formatCode>0</c:formatCode>
                <c:ptCount val="11"/>
                <c:pt idx="0">
                  <c:v>550.05699999999911</c:v>
                </c:pt>
                <c:pt idx="1">
                  <c:v>550.14699999999948</c:v>
                </c:pt>
                <c:pt idx="2">
                  <c:v>533.41300000000001</c:v>
                </c:pt>
                <c:pt idx="3">
                  <c:v>482.15127000000001</c:v>
                </c:pt>
                <c:pt idx="4">
                  <c:v>436.14129800000001</c:v>
                </c:pt>
                <c:pt idx="5">
                  <c:v>394.58532399999956</c:v>
                </c:pt>
                <c:pt idx="6">
                  <c:v>454.18396000000001</c:v>
                </c:pt>
                <c:pt idx="7">
                  <c:v>480.10267900000002</c:v>
                </c:pt>
                <c:pt idx="8">
                  <c:v>512.77137100000107</c:v>
                </c:pt>
                <c:pt idx="9">
                  <c:v>555.79642100000001</c:v>
                </c:pt>
                <c:pt idx="10">
                  <c:v>589.84956799999873</c:v>
                </c:pt>
              </c:numCache>
            </c:numRef>
          </c:val>
        </c:ser>
        <c:ser>
          <c:idx val="5"/>
          <c:order val="5"/>
          <c:tx>
            <c:strRef>
              <c:f>'Graph Data'!$B$9</c:f>
              <c:strCache>
                <c:ptCount val="1"/>
                <c:pt idx="0">
                  <c:v>ST-C-30%-YES</c:v>
                </c:pt>
              </c:strCache>
            </c:strRef>
          </c:tx>
          <c:spPr>
            <a:ln>
              <a:solidFill>
                <a:srgbClr val="00206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Data'!$C$9:$M$9</c:f>
              <c:numCache>
                <c:formatCode>0</c:formatCode>
                <c:ptCount val="11"/>
                <c:pt idx="0">
                  <c:v>550.05699999999911</c:v>
                </c:pt>
                <c:pt idx="1">
                  <c:v>550.14699999999948</c:v>
                </c:pt>
                <c:pt idx="2">
                  <c:v>533.41300000000001</c:v>
                </c:pt>
                <c:pt idx="3">
                  <c:v>482.15127000000001</c:v>
                </c:pt>
                <c:pt idx="4">
                  <c:v>436.14129800000001</c:v>
                </c:pt>
                <c:pt idx="5">
                  <c:v>394.58532399999956</c:v>
                </c:pt>
                <c:pt idx="6">
                  <c:v>244.55080600000025</c:v>
                </c:pt>
                <c:pt idx="7">
                  <c:v>188.00515900000002</c:v>
                </c:pt>
                <c:pt idx="8">
                  <c:v>158.34612100000001</c:v>
                </c:pt>
                <c:pt idx="9">
                  <c:v>143.51813100000001</c:v>
                </c:pt>
                <c:pt idx="10">
                  <c:v>121.811891</c:v>
                </c:pt>
              </c:numCache>
            </c:numRef>
          </c:val>
        </c:ser>
        <c:ser>
          <c:idx val="6"/>
          <c:order val="6"/>
          <c:tx>
            <c:strRef>
              <c:f>'Graph Data'!$B$10</c:f>
              <c:strCache>
                <c:ptCount val="1"/>
                <c:pt idx="0">
                  <c:v>ST-C-10%-NO</c:v>
                </c:pt>
              </c:strCache>
            </c:strRef>
          </c:tx>
          <c:spPr>
            <a:ln>
              <a:solidFill>
                <a:srgbClr val="FF000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Data'!$C$10:$M$10</c:f>
              <c:numCache>
                <c:formatCode>0</c:formatCode>
                <c:ptCount val="11"/>
                <c:pt idx="0">
                  <c:v>550.05699999999911</c:v>
                </c:pt>
                <c:pt idx="1">
                  <c:v>550.14699999999948</c:v>
                </c:pt>
                <c:pt idx="2">
                  <c:v>533.41300000000001</c:v>
                </c:pt>
                <c:pt idx="3">
                  <c:v>514.15689799999996</c:v>
                </c:pt>
                <c:pt idx="4">
                  <c:v>448.552729</c:v>
                </c:pt>
                <c:pt idx="5">
                  <c:v>434.96408299999996</c:v>
                </c:pt>
                <c:pt idx="6">
                  <c:v>459.85420500000032</c:v>
                </c:pt>
                <c:pt idx="7">
                  <c:v>484.98384100000004</c:v>
                </c:pt>
                <c:pt idx="8">
                  <c:v>516.18703200000004</c:v>
                </c:pt>
                <c:pt idx="9">
                  <c:v>553.36995399999898</c:v>
                </c:pt>
                <c:pt idx="10">
                  <c:v>590.93869999999947</c:v>
                </c:pt>
              </c:numCache>
            </c:numRef>
          </c:val>
        </c:ser>
        <c:ser>
          <c:idx val="7"/>
          <c:order val="7"/>
          <c:tx>
            <c:strRef>
              <c:f>'Graph Data'!$B$11</c:f>
              <c:strCache>
                <c:ptCount val="1"/>
                <c:pt idx="0">
                  <c:v>ST-C-10%-YES</c:v>
                </c:pt>
              </c:strCache>
            </c:strRef>
          </c:tx>
          <c:spPr>
            <a:ln>
              <a:solidFill>
                <a:srgbClr val="FF000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Data'!$C$11:$M$11</c:f>
              <c:numCache>
                <c:formatCode>0</c:formatCode>
                <c:ptCount val="11"/>
                <c:pt idx="0">
                  <c:v>550.05699999999911</c:v>
                </c:pt>
                <c:pt idx="1">
                  <c:v>550.14699999999948</c:v>
                </c:pt>
                <c:pt idx="2">
                  <c:v>533.41300000000001</c:v>
                </c:pt>
                <c:pt idx="3">
                  <c:v>514.15689799999996</c:v>
                </c:pt>
                <c:pt idx="4">
                  <c:v>448.552729</c:v>
                </c:pt>
                <c:pt idx="5">
                  <c:v>434.96408299999996</c:v>
                </c:pt>
                <c:pt idx="6">
                  <c:v>237.89955600000002</c:v>
                </c:pt>
                <c:pt idx="7">
                  <c:v>180.99849600000042</c:v>
                </c:pt>
                <c:pt idx="8">
                  <c:v>144.15477299999998</c:v>
                </c:pt>
                <c:pt idx="9">
                  <c:v>116.908091</c:v>
                </c:pt>
                <c:pt idx="10">
                  <c:v>91.475373999999988</c:v>
                </c:pt>
              </c:numCache>
            </c:numRef>
          </c:val>
        </c:ser>
        <c:ser>
          <c:idx val="8"/>
          <c:order val="8"/>
          <c:tx>
            <c:strRef>
              <c:f>'Graph Data'!$B$12</c:f>
              <c:strCache>
                <c:ptCount val="1"/>
                <c:pt idx="0">
                  <c:v>COR1-C90-S</c:v>
                </c:pt>
              </c:strCache>
            </c:strRef>
          </c:tx>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Data'!$C$12:$M$12</c:f>
            </c:numRef>
          </c:val>
        </c:ser>
        <c:ser>
          <c:idx val="9"/>
          <c:order val="9"/>
          <c:tx>
            <c:strRef>
              <c:f>'Graph Data'!$B$13</c:f>
              <c:strCache>
                <c:ptCount val="1"/>
                <c:pt idx="0">
                  <c:v>REF</c:v>
                </c:pt>
              </c:strCache>
            </c:strRef>
          </c:tx>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Data'!$C$13:$M$13</c:f>
            </c:numRef>
          </c:val>
        </c:ser>
        <c:marker val="1"/>
        <c:axId val="178222976"/>
        <c:axId val="178224512"/>
      </c:lineChart>
      <c:catAx>
        <c:axId val="178222976"/>
        <c:scaling>
          <c:orientation val="minMax"/>
        </c:scaling>
        <c:axPos val="b"/>
        <c:numFmt formatCode="General" sourceLinked="1"/>
        <c:tickLblPos val="nextTo"/>
        <c:txPr>
          <a:bodyPr/>
          <a:lstStyle/>
          <a:p>
            <a:pPr>
              <a:defRPr sz="1200"/>
            </a:pPr>
            <a:endParaRPr lang="en-US"/>
          </a:p>
        </c:txPr>
        <c:crossAx val="178224512"/>
        <c:crosses val="autoZero"/>
        <c:auto val="1"/>
        <c:lblAlgn val="ctr"/>
        <c:lblOffset val="100"/>
      </c:catAx>
      <c:valAx>
        <c:axId val="178224512"/>
        <c:scaling>
          <c:orientation val="minMax"/>
          <c:max val="600"/>
        </c:scaling>
        <c:axPos val="l"/>
        <c:majorGridlines/>
        <c:title>
          <c:tx>
            <c:rich>
              <a:bodyPr rot="-5400000" vert="horz"/>
              <a:lstStyle/>
              <a:p>
                <a:pPr>
                  <a:defRPr sz="1400"/>
                </a:pPr>
                <a:r>
                  <a:rPr lang="en-US" sz="1400" dirty="0"/>
                  <a:t>MtCO2</a:t>
                </a:r>
              </a:p>
            </c:rich>
          </c:tx>
          <c:layout/>
        </c:title>
        <c:numFmt formatCode="0" sourceLinked="1"/>
        <c:tickLblPos val="nextTo"/>
        <c:txPr>
          <a:bodyPr/>
          <a:lstStyle/>
          <a:p>
            <a:pPr>
              <a:defRPr sz="1200"/>
            </a:pPr>
            <a:endParaRPr lang="en-US"/>
          </a:p>
        </c:txPr>
        <c:crossAx val="178222976"/>
        <c:crosses val="autoZero"/>
        <c:crossBetween val="between"/>
      </c:valAx>
    </c:plotArea>
    <c:legend>
      <c:legendPos val="r"/>
      <c:layout/>
      <c:txPr>
        <a:bodyPr/>
        <a:lstStyle/>
        <a:p>
          <a:pPr>
            <a:defRPr sz="1200"/>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pPr>
            <a:r>
              <a:rPr lang="en-GB" sz="2000" dirty="0">
                <a:latin typeface="Arial" pitchFamily="34" charset="0"/>
                <a:cs typeface="Arial" pitchFamily="34" charset="0"/>
              </a:rPr>
              <a:t>CO2</a:t>
            </a:r>
            <a:r>
              <a:rPr lang="en-GB" sz="2000" baseline="0" dirty="0">
                <a:latin typeface="Arial" pitchFamily="34" charset="0"/>
                <a:cs typeface="Arial" pitchFamily="34" charset="0"/>
              </a:rPr>
              <a:t> Intensity of Electricity (kgCO2/kWh)</a:t>
            </a:r>
            <a:endParaRPr lang="en-GB" sz="2000" dirty="0">
              <a:latin typeface="Arial" pitchFamily="34" charset="0"/>
              <a:cs typeface="Arial" pitchFamily="34" charset="0"/>
            </a:endParaRPr>
          </a:p>
        </c:rich>
      </c:tx>
      <c:layout/>
    </c:title>
    <c:plotArea>
      <c:layout/>
      <c:lineChart>
        <c:grouping val="standard"/>
        <c:ser>
          <c:idx val="0"/>
          <c:order val="0"/>
          <c:tx>
            <c:strRef>
              <c:f>'Graph Data'!$B$56</c:f>
              <c:strCache>
                <c:ptCount val="1"/>
                <c:pt idx="0">
                  <c:v>REF</c:v>
                </c:pt>
              </c:strCache>
            </c:strRef>
          </c:tx>
          <c:spPr>
            <a:ln>
              <a:solidFill>
                <a:srgbClr val="00B050"/>
              </a:solidFill>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Data'!$C$56:$M$56</c:f>
              <c:numCache>
                <c:formatCode>0.000</c:formatCode>
                <c:ptCount val="11"/>
                <c:pt idx="0">
                  <c:v>0.50581951597271357</c:v>
                </c:pt>
                <c:pt idx="1">
                  <c:v>0.5112506340336026</c:v>
                </c:pt>
                <c:pt idx="2">
                  <c:v>0.49093898190878255</c:v>
                </c:pt>
                <c:pt idx="3">
                  <c:v>0.53342602113582316</c:v>
                </c:pt>
                <c:pt idx="4">
                  <c:v>0.53346086850535657</c:v>
                </c:pt>
                <c:pt idx="5">
                  <c:v>0.55261807246110095</c:v>
                </c:pt>
                <c:pt idx="6">
                  <c:v>0.50896541183398591</c:v>
                </c:pt>
                <c:pt idx="7">
                  <c:v>0.5765565676875215</c:v>
                </c:pt>
                <c:pt idx="8">
                  <c:v>0.61366147995619214</c:v>
                </c:pt>
                <c:pt idx="9">
                  <c:v>0.63831047068716074</c:v>
                </c:pt>
                <c:pt idx="10">
                  <c:v>0.68910579752999979</c:v>
                </c:pt>
              </c:numCache>
            </c:numRef>
          </c:val>
        </c:ser>
        <c:ser>
          <c:idx val="1"/>
          <c:order val="1"/>
          <c:tx>
            <c:strRef>
              <c:f>'Graph Data'!$B$57</c:f>
              <c:strCache>
                <c:ptCount val="1"/>
                <c:pt idx="0">
                  <c:v>CUM-C80</c:v>
                </c:pt>
              </c:strCache>
            </c:strRef>
          </c:tx>
          <c:spPr>
            <a:ln>
              <a:solidFill>
                <a:srgbClr val="00B050"/>
              </a:solidFill>
              <a:prstDash val="sysDash"/>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Data'!$C$57:$M$57</c:f>
              <c:numCache>
                <c:formatCode>0.000</c:formatCode>
                <c:ptCount val="11"/>
                <c:pt idx="0">
                  <c:v>0.50453949103286799</c:v>
                </c:pt>
                <c:pt idx="1">
                  <c:v>0.5105078106603409</c:v>
                </c:pt>
                <c:pt idx="2">
                  <c:v>0.48401670478943926</c:v>
                </c:pt>
                <c:pt idx="3">
                  <c:v>0.43044990993539056</c:v>
                </c:pt>
                <c:pt idx="4">
                  <c:v>0.31301881421467487</c:v>
                </c:pt>
                <c:pt idx="5">
                  <c:v>0.17076919834491999</c:v>
                </c:pt>
                <c:pt idx="6">
                  <c:v>7.0248785143801021E-2</c:v>
                </c:pt>
                <c:pt idx="7">
                  <c:v>4.142087155427112E-2</c:v>
                </c:pt>
                <c:pt idx="8">
                  <c:v>1.4945825540208556E-2</c:v>
                </c:pt>
                <c:pt idx="9">
                  <c:v>1.3966895606945926E-2</c:v>
                </c:pt>
                <c:pt idx="10">
                  <c:v>1.0687317371212321E-2</c:v>
                </c:pt>
              </c:numCache>
            </c:numRef>
          </c:val>
        </c:ser>
        <c:ser>
          <c:idx val="2"/>
          <c:order val="2"/>
          <c:tx>
            <c:strRef>
              <c:f>'Graph Data'!$B$58</c:f>
              <c:strCache>
                <c:ptCount val="1"/>
                <c:pt idx="0">
                  <c:v>ST-C-70%-NO</c:v>
                </c:pt>
              </c:strCache>
            </c:strRef>
          </c:tx>
          <c:spPr>
            <a:ln>
              <a:solidFill>
                <a:srgbClr val="00B0F0"/>
              </a:solidFill>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Data'!$C$58:$M$58</c:f>
              <c:numCache>
                <c:formatCode>0.000</c:formatCode>
                <c:ptCount val="11"/>
                <c:pt idx="0">
                  <c:v>0.50452177216210281</c:v>
                </c:pt>
                <c:pt idx="1">
                  <c:v>0.51030916403790139</c:v>
                </c:pt>
                <c:pt idx="2">
                  <c:v>0.4859237594457908</c:v>
                </c:pt>
                <c:pt idx="3">
                  <c:v>0.44064011234684058</c:v>
                </c:pt>
                <c:pt idx="4">
                  <c:v>0.33825983590364223</c:v>
                </c:pt>
                <c:pt idx="5">
                  <c:v>0.18973692111459092</c:v>
                </c:pt>
                <c:pt idx="6">
                  <c:v>0.43024473916133554</c:v>
                </c:pt>
                <c:pt idx="7">
                  <c:v>0.50167213494967489</c:v>
                </c:pt>
                <c:pt idx="8">
                  <c:v>0.54544877153846882</c:v>
                </c:pt>
                <c:pt idx="9">
                  <c:v>0.60382261285842365</c:v>
                </c:pt>
                <c:pt idx="10">
                  <c:v>0.65447920777613144</c:v>
                </c:pt>
              </c:numCache>
            </c:numRef>
          </c:val>
        </c:ser>
        <c:ser>
          <c:idx val="3"/>
          <c:order val="3"/>
          <c:tx>
            <c:strRef>
              <c:f>'Graph Data'!$B$59</c:f>
              <c:strCache>
                <c:ptCount val="1"/>
                <c:pt idx="0">
                  <c:v>ST-C-70%-YES</c:v>
                </c:pt>
              </c:strCache>
            </c:strRef>
          </c:tx>
          <c:spPr>
            <a:ln>
              <a:solidFill>
                <a:srgbClr val="00B0F0"/>
              </a:solidFill>
              <a:prstDash val="sysDash"/>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Data'!$C$59:$M$59</c:f>
              <c:numCache>
                <c:formatCode>0.000</c:formatCode>
                <c:ptCount val="11"/>
                <c:pt idx="0">
                  <c:v>0.50452177216210281</c:v>
                </c:pt>
                <c:pt idx="1">
                  <c:v>0.51030916403790139</c:v>
                </c:pt>
                <c:pt idx="2">
                  <c:v>0.4859237594457908</c:v>
                </c:pt>
                <c:pt idx="3">
                  <c:v>0.44064011234684058</c:v>
                </c:pt>
                <c:pt idx="4">
                  <c:v>0.33825983590364223</c:v>
                </c:pt>
                <c:pt idx="5">
                  <c:v>0.18973692111459092</c:v>
                </c:pt>
                <c:pt idx="6">
                  <c:v>6.7045556898944272E-2</c:v>
                </c:pt>
                <c:pt idx="7">
                  <c:v>3.4316834788045265E-2</c:v>
                </c:pt>
                <c:pt idx="8">
                  <c:v>1.2703813616561633E-2</c:v>
                </c:pt>
                <c:pt idx="9">
                  <c:v>1.1457278137859447E-2</c:v>
                </c:pt>
                <c:pt idx="10">
                  <c:v>7.9977587682898334E-3</c:v>
                </c:pt>
              </c:numCache>
            </c:numRef>
          </c:val>
        </c:ser>
        <c:ser>
          <c:idx val="4"/>
          <c:order val="4"/>
          <c:tx>
            <c:strRef>
              <c:f>'Graph Data'!$B$60</c:f>
              <c:strCache>
                <c:ptCount val="1"/>
                <c:pt idx="0">
                  <c:v>ST-C-30%-NO</c:v>
                </c:pt>
              </c:strCache>
            </c:strRef>
          </c:tx>
          <c:spPr>
            <a:ln>
              <a:solidFill>
                <a:srgbClr val="002060"/>
              </a:solidFill>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Data'!$C$60:$M$60</c:f>
              <c:numCache>
                <c:formatCode>0.000</c:formatCode>
                <c:ptCount val="11"/>
                <c:pt idx="0">
                  <c:v>0.50583919038560787</c:v>
                </c:pt>
                <c:pt idx="1">
                  <c:v>0.51162566095603845</c:v>
                </c:pt>
                <c:pt idx="2">
                  <c:v>0.48502011338704754</c:v>
                </c:pt>
                <c:pt idx="3">
                  <c:v>0.45406818694134582</c:v>
                </c:pt>
                <c:pt idx="4">
                  <c:v>0.40057428039305143</c:v>
                </c:pt>
                <c:pt idx="5">
                  <c:v>0.32387944213710551</c:v>
                </c:pt>
                <c:pt idx="6">
                  <c:v>0.47783460164097291</c:v>
                </c:pt>
                <c:pt idx="7">
                  <c:v>0.5522567221211252</c:v>
                </c:pt>
                <c:pt idx="8">
                  <c:v>0.59140930647949763</c:v>
                </c:pt>
                <c:pt idx="9">
                  <c:v>0.63355262383524957</c:v>
                </c:pt>
                <c:pt idx="10">
                  <c:v>0.67334668220991312</c:v>
                </c:pt>
              </c:numCache>
            </c:numRef>
          </c:val>
        </c:ser>
        <c:ser>
          <c:idx val="5"/>
          <c:order val="5"/>
          <c:tx>
            <c:strRef>
              <c:f>'Graph Data'!$B$61</c:f>
              <c:strCache>
                <c:ptCount val="1"/>
                <c:pt idx="0">
                  <c:v>ST-C-30%-YES</c:v>
                </c:pt>
              </c:strCache>
            </c:strRef>
          </c:tx>
          <c:spPr>
            <a:ln>
              <a:solidFill>
                <a:srgbClr val="002060"/>
              </a:solidFill>
              <a:prstDash val="sysDash"/>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Data'!$C$61:$M$61</c:f>
              <c:numCache>
                <c:formatCode>0.000</c:formatCode>
                <c:ptCount val="11"/>
                <c:pt idx="0">
                  <c:v>0.50583919038560787</c:v>
                </c:pt>
                <c:pt idx="1">
                  <c:v>0.51162566095603845</c:v>
                </c:pt>
                <c:pt idx="2">
                  <c:v>0.48502011338704754</c:v>
                </c:pt>
                <c:pt idx="3">
                  <c:v>0.45406818694134582</c:v>
                </c:pt>
                <c:pt idx="4">
                  <c:v>0.40057428039305143</c:v>
                </c:pt>
                <c:pt idx="5">
                  <c:v>0.32387944213710551</c:v>
                </c:pt>
                <c:pt idx="6">
                  <c:v>8.1435665197664597E-2</c:v>
                </c:pt>
                <c:pt idx="7">
                  <c:v>2.0703206907298932E-2</c:v>
                </c:pt>
                <c:pt idx="8">
                  <c:v>-1.5757749837018731E-3</c:v>
                </c:pt>
                <c:pt idx="9">
                  <c:v>-7.1522075863942004E-3</c:v>
                </c:pt>
                <c:pt idx="10">
                  <c:v>-1.1834309392663138E-2</c:v>
                </c:pt>
              </c:numCache>
            </c:numRef>
          </c:val>
        </c:ser>
        <c:ser>
          <c:idx val="6"/>
          <c:order val="6"/>
          <c:tx>
            <c:strRef>
              <c:f>'Graph Data'!$B$62</c:f>
              <c:strCache>
                <c:ptCount val="1"/>
                <c:pt idx="0">
                  <c:v>ST-C-10%-NO</c:v>
                </c:pt>
              </c:strCache>
            </c:strRef>
          </c:tx>
          <c:spPr>
            <a:ln>
              <a:solidFill>
                <a:srgbClr val="FF0000"/>
              </a:solidFill>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Data'!$C$62:$M$62</c:f>
              <c:numCache>
                <c:formatCode>0.000</c:formatCode>
                <c:ptCount val="11"/>
                <c:pt idx="0">
                  <c:v>0.50601856748438612</c:v>
                </c:pt>
                <c:pt idx="1">
                  <c:v>0.51161106782191157</c:v>
                </c:pt>
                <c:pt idx="2">
                  <c:v>0.48305335394931698</c:v>
                </c:pt>
                <c:pt idx="3">
                  <c:v>0.50698060846327764</c:v>
                </c:pt>
                <c:pt idx="4">
                  <c:v>0.41958093013759151</c:v>
                </c:pt>
                <c:pt idx="5">
                  <c:v>0.41299927640173223</c:v>
                </c:pt>
                <c:pt idx="6">
                  <c:v>0.50030815975163079</c:v>
                </c:pt>
                <c:pt idx="7">
                  <c:v>0.57479317928753371</c:v>
                </c:pt>
                <c:pt idx="8">
                  <c:v>0.60478685490251261</c:v>
                </c:pt>
                <c:pt idx="9">
                  <c:v>0.63025878410755942</c:v>
                </c:pt>
                <c:pt idx="10">
                  <c:v>0.67980823768162546</c:v>
                </c:pt>
              </c:numCache>
            </c:numRef>
          </c:val>
        </c:ser>
        <c:ser>
          <c:idx val="7"/>
          <c:order val="7"/>
          <c:tx>
            <c:strRef>
              <c:f>'Graph Data'!$B$63</c:f>
              <c:strCache>
                <c:ptCount val="1"/>
                <c:pt idx="0">
                  <c:v>ST-C-10%-YES</c:v>
                </c:pt>
              </c:strCache>
            </c:strRef>
          </c:tx>
          <c:spPr>
            <a:ln>
              <a:solidFill>
                <a:srgbClr val="FF0000"/>
              </a:solidFill>
              <a:prstDash val="sysDash"/>
            </a:ln>
          </c:spPr>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Data'!$C$63:$M$63</c:f>
              <c:numCache>
                <c:formatCode>0.000</c:formatCode>
                <c:ptCount val="11"/>
                <c:pt idx="0">
                  <c:v>0.50601856748438612</c:v>
                </c:pt>
                <c:pt idx="1">
                  <c:v>0.51161106782191157</c:v>
                </c:pt>
                <c:pt idx="2">
                  <c:v>0.48305335394931698</c:v>
                </c:pt>
                <c:pt idx="3">
                  <c:v>0.50698060846327764</c:v>
                </c:pt>
                <c:pt idx="4">
                  <c:v>0.41958093013759151</c:v>
                </c:pt>
                <c:pt idx="5">
                  <c:v>0.41299927640173223</c:v>
                </c:pt>
                <c:pt idx="6">
                  <c:v>7.4671296920018226E-2</c:v>
                </c:pt>
                <c:pt idx="7">
                  <c:v>1.6521014027497661E-2</c:v>
                </c:pt>
                <c:pt idx="8">
                  <c:v>-6.2241536637112297E-3</c:v>
                </c:pt>
                <c:pt idx="9">
                  <c:v>-1.1098579202004046E-2</c:v>
                </c:pt>
                <c:pt idx="10">
                  <c:v>-1.490984489889184E-2</c:v>
                </c:pt>
              </c:numCache>
            </c:numRef>
          </c:val>
        </c:ser>
        <c:ser>
          <c:idx val="8"/>
          <c:order val="8"/>
          <c:tx>
            <c:strRef>
              <c:f>'Graph Data'!$B$64</c:f>
              <c:strCache>
                <c:ptCount val="1"/>
                <c:pt idx="0">
                  <c:v>COR1-C90-S</c:v>
                </c:pt>
              </c:strCache>
            </c:strRef>
          </c:tx>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Data'!$C$64:$M$64</c:f>
            </c:numRef>
          </c:val>
        </c:ser>
        <c:ser>
          <c:idx val="9"/>
          <c:order val="9"/>
          <c:tx>
            <c:strRef>
              <c:f>'Graph Data'!$B$65</c:f>
              <c:strCache>
                <c:ptCount val="1"/>
                <c:pt idx="0">
                  <c:v>REF</c:v>
                </c:pt>
              </c:strCache>
            </c:strRef>
          </c:tx>
          <c:marker>
            <c:symbol val="none"/>
          </c:marker>
          <c:cat>
            <c:numRef>
              <c:f>'Graph Data'!$C$55:$M$55</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Data'!$C$65:$M$65</c:f>
            </c:numRef>
          </c:val>
        </c:ser>
        <c:marker val="1"/>
        <c:axId val="179067904"/>
        <c:axId val="179208960"/>
      </c:lineChart>
      <c:catAx>
        <c:axId val="179067904"/>
        <c:scaling>
          <c:orientation val="minMax"/>
        </c:scaling>
        <c:axPos val="b"/>
        <c:numFmt formatCode="General" sourceLinked="1"/>
        <c:tickLblPos val="nextTo"/>
        <c:txPr>
          <a:bodyPr/>
          <a:lstStyle/>
          <a:p>
            <a:pPr>
              <a:defRPr sz="1200"/>
            </a:pPr>
            <a:endParaRPr lang="en-US"/>
          </a:p>
        </c:txPr>
        <c:crossAx val="179208960"/>
        <c:crosses val="autoZero"/>
        <c:auto val="1"/>
        <c:lblAlgn val="ctr"/>
        <c:lblOffset val="100"/>
      </c:catAx>
      <c:valAx>
        <c:axId val="179208960"/>
        <c:scaling>
          <c:orientation val="minMax"/>
        </c:scaling>
        <c:axPos val="l"/>
        <c:majorGridlines/>
        <c:title>
          <c:tx>
            <c:rich>
              <a:bodyPr rot="-5400000" vert="horz"/>
              <a:lstStyle/>
              <a:p>
                <a:pPr>
                  <a:defRPr sz="1400"/>
                </a:pPr>
                <a:r>
                  <a:rPr lang="en-GB" sz="1400" dirty="0" smtClean="0"/>
                  <a:t>kgCO2/kWh</a:t>
                </a:r>
                <a:endParaRPr lang="en-GB" sz="1400" dirty="0"/>
              </a:p>
            </c:rich>
          </c:tx>
          <c:layout/>
        </c:title>
        <c:numFmt formatCode="0.000" sourceLinked="1"/>
        <c:tickLblPos val="nextTo"/>
        <c:txPr>
          <a:bodyPr/>
          <a:lstStyle/>
          <a:p>
            <a:pPr>
              <a:defRPr sz="1200"/>
            </a:pPr>
            <a:endParaRPr lang="en-US"/>
          </a:p>
        </c:txPr>
        <c:crossAx val="179067904"/>
        <c:crosses val="autoZero"/>
        <c:crossBetween val="between"/>
      </c:valAx>
    </c:plotArea>
    <c:legend>
      <c:legendPos val="r"/>
      <c:layout/>
      <c:txPr>
        <a:bodyPr/>
        <a:lstStyle/>
        <a:p>
          <a:pPr>
            <a:defRPr sz="1200"/>
          </a:pPr>
          <a:endParaRPr lang="en-US"/>
        </a:p>
      </c:txPr>
    </c:legend>
    <c:plotVisOnly val="1"/>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pPr>
            <a:r>
              <a:rPr lang="en-GB" sz="2000" dirty="0">
                <a:latin typeface="Arial" pitchFamily="34" charset="0"/>
                <a:cs typeface="Arial" pitchFamily="34" charset="0"/>
              </a:rPr>
              <a:t>CO2 marginal price</a:t>
            </a:r>
          </a:p>
        </c:rich>
      </c:tx>
      <c:layout/>
    </c:title>
    <c:plotArea>
      <c:layout/>
      <c:lineChart>
        <c:grouping val="standard"/>
        <c:ser>
          <c:idx val="0"/>
          <c:order val="0"/>
          <c:tx>
            <c:strRef>
              <c:f>'Graph Data'!$B$17</c:f>
              <c:strCache>
                <c:ptCount val="1"/>
                <c:pt idx="0">
                  <c:v>REF</c:v>
                </c:pt>
              </c:strCache>
            </c:strRef>
          </c:tx>
          <c:spPr>
            <a:ln>
              <a:solidFill>
                <a:srgbClr val="00B05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Data'!$C$17:$M$17</c:f>
              <c:numCache>
                <c:formatCode>0</c:formatCode>
                <c:ptCount val="11"/>
                <c:pt idx="0">
                  <c:v>0</c:v>
                </c:pt>
                <c:pt idx="1">
                  <c:v>0</c:v>
                </c:pt>
                <c:pt idx="2">
                  <c:v>0</c:v>
                </c:pt>
                <c:pt idx="3">
                  <c:v>0</c:v>
                </c:pt>
                <c:pt idx="4">
                  <c:v>0</c:v>
                </c:pt>
                <c:pt idx="5">
                  <c:v>0</c:v>
                </c:pt>
                <c:pt idx="6">
                  <c:v>0</c:v>
                </c:pt>
                <c:pt idx="7">
                  <c:v>0</c:v>
                </c:pt>
                <c:pt idx="8">
                  <c:v>0</c:v>
                </c:pt>
                <c:pt idx="9">
                  <c:v>0</c:v>
                </c:pt>
                <c:pt idx="10">
                  <c:v>0</c:v>
                </c:pt>
              </c:numCache>
            </c:numRef>
          </c:val>
        </c:ser>
        <c:ser>
          <c:idx val="1"/>
          <c:order val="1"/>
          <c:tx>
            <c:strRef>
              <c:f>'Graph Data'!$B$18</c:f>
              <c:strCache>
                <c:ptCount val="1"/>
                <c:pt idx="0">
                  <c:v>CUM-C80</c:v>
                </c:pt>
              </c:strCache>
            </c:strRef>
          </c:tx>
          <c:spPr>
            <a:ln>
              <a:solidFill>
                <a:srgbClr val="00B05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Data'!$C$18:$M$18</c:f>
              <c:numCache>
                <c:formatCode>0</c:formatCode>
                <c:ptCount val="11"/>
                <c:pt idx="0">
                  <c:v>-0.4</c:v>
                </c:pt>
                <c:pt idx="1">
                  <c:v>-2.2000000000000002</c:v>
                </c:pt>
                <c:pt idx="2">
                  <c:v>-0.5</c:v>
                </c:pt>
                <c:pt idx="3">
                  <c:v>29.9</c:v>
                </c:pt>
                <c:pt idx="4">
                  <c:v>35.6</c:v>
                </c:pt>
                <c:pt idx="5">
                  <c:v>42.2</c:v>
                </c:pt>
                <c:pt idx="6">
                  <c:v>50.2</c:v>
                </c:pt>
                <c:pt idx="7">
                  <c:v>59.6</c:v>
                </c:pt>
                <c:pt idx="8">
                  <c:v>70.7</c:v>
                </c:pt>
                <c:pt idx="9">
                  <c:v>84</c:v>
                </c:pt>
                <c:pt idx="10">
                  <c:v>99.8</c:v>
                </c:pt>
              </c:numCache>
            </c:numRef>
          </c:val>
        </c:ser>
        <c:ser>
          <c:idx val="2"/>
          <c:order val="2"/>
          <c:tx>
            <c:strRef>
              <c:f>'Graph Data'!$B$19</c:f>
              <c:strCache>
                <c:ptCount val="1"/>
                <c:pt idx="0">
                  <c:v>ST-C-70%-NO</c:v>
                </c:pt>
              </c:strCache>
            </c:strRef>
          </c:tx>
          <c:spPr>
            <a:ln>
              <a:solidFill>
                <a:srgbClr val="00B0F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Data'!$C$19:$M$19</c:f>
              <c:numCache>
                <c:formatCode>0</c:formatCode>
                <c:ptCount val="11"/>
                <c:pt idx="0">
                  <c:v>-0.9</c:v>
                </c:pt>
                <c:pt idx="1">
                  <c:v>-1.9000000000000001</c:v>
                </c:pt>
                <c:pt idx="2">
                  <c:v>0.5</c:v>
                </c:pt>
                <c:pt idx="3">
                  <c:v>25</c:v>
                </c:pt>
                <c:pt idx="4">
                  <c:v>29.6</c:v>
                </c:pt>
                <c:pt idx="5">
                  <c:v>35.200000000000003</c:v>
                </c:pt>
                <c:pt idx="6">
                  <c:v>0</c:v>
                </c:pt>
                <c:pt idx="7">
                  <c:v>0</c:v>
                </c:pt>
                <c:pt idx="8">
                  <c:v>0</c:v>
                </c:pt>
                <c:pt idx="9">
                  <c:v>0</c:v>
                </c:pt>
                <c:pt idx="10">
                  <c:v>0</c:v>
                </c:pt>
              </c:numCache>
            </c:numRef>
          </c:val>
        </c:ser>
        <c:ser>
          <c:idx val="3"/>
          <c:order val="3"/>
          <c:tx>
            <c:strRef>
              <c:f>'Graph Data'!$B$20</c:f>
              <c:strCache>
                <c:ptCount val="1"/>
                <c:pt idx="0">
                  <c:v>ST-C-70%-YES</c:v>
                </c:pt>
              </c:strCache>
            </c:strRef>
          </c:tx>
          <c:spPr>
            <a:ln>
              <a:solidFill>
                <a:srgbClr val="00B0F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Data'!$C$20:$M$20</c:f>
              <c:numCache>
                <c:formatCode>0</c:formatCode>
                <c:ptCount val="11"/>
                <c:pt idx="0">
                  <c:v>-0.9</c:v>
                </c:pt>
                <c:pt idx="1">
                  <c:v>-1.9000000000000001</c:v>
                </c:pt>
                <c:pt idx="2">
                  <c:v>0.5</c:v>
                </c:pt>
                <c:pt idx="3">
                  <c:v>25</c:v>
                </c:pt>
                <c:pt idx="4">
                  <c:v>29.6</c:v>
                </c:pt>
                <c:pt idx="5">
                  <c:v>35.200000000000003</c:v>
                </c:pt>
                <c:pt idx="6">
                  <c:v>59.7</c:v>
                </c:pt>
                <c:pt idx="7">
                  <c:v>70.900000000000006</c:v>
                </c:pt>
                <c:pt idx="8">
                  <c:v>84.3</c:v>
                </c:pt>
                <c:pt idx="9">
                  <c:v>100.1</c:v>
                </c:pt>
                <c:pt idx="10">
                  <c:v>118.9</c:v>
                </c:pt>
              </c:numCache>
            </c:numRef>
          </c:val>
        </c:ser>
        <c:ser>
          <c:idx val="4"/>
          <c:order val="4"/>
          <c:tx>
            <c:strRef>
              <c:f>'Graph Data'!$B$21</c:f>
              <c:strCache>
                <c:ptCount val="1"/>
                <c:pt idx="0">
                  <c:v>ST-C-30%-NO</c:v>
                </c:pt>
              </c:strCache>
            </c:strRef>
          </c:tx>
          <c:spPr>
            <a:ln>
              <a:solidFill>
                <a:srgbClr val="00206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Data'!$C$21:$M$21</c:f>
              <c:numCache>
                <c:formatCode>0</c:formatCode>
                <c:ptCount val="11"/>
                <c:pt idx="0">
                  <c:v>-1.4</c:v>
                </c:pt>
                <c:pt idx="1">
                  <c:v>-1</c:v>
                </c:pt>
                <c:pt idx="2">
                  <c:v>1.2</c:v>
                </c:pt>
                <c:pt idx="3">
                  <c:v>14.1</c:v>
                </c:pt>
                <c:pt idx="4">
                  <c:v>16.7</c:v>
                </c:pt>
                <c:pt idx="5">
                  <c:v>19.8</c:v>
                </c:pt>
                <c:pt idx="6">
                  <c:v>0</c:v>
                </c:pt>
                <c:pt idx="7">
                  <c:v>0</c:v>
                </c:pt>
                <c:pt idx="8">
                  <c:v>0</c:v>
                </c:pt>
                <c:pt idx="9">
                  <c:v>0</c:v>
                </c:pt>
                <c:pt idx="10">
                  <c:v>0</c:v>
                </c:pt>
              </c:numCache>
            </c:numRef>
          </c:val>
        </c:ser>
        <c:ser>
          <c:idx val="5"/>
          <c:order val="5"/>
          <c:tx>
            <c:strRef>
              <c:f>'Graph Data'!$B$22</c:f>
              <c:strCache>
                <c:ptCount val="1"/>
                <c:pt idx="0">
                  <c:v>ST-C-30%-YES</c:v>
                </c:pt>
              </c:strCache>
            </c:strRef>
          </c:tx>
          <c:spPr>
            <a:ln>
              <a:solidFill>
                <a:srgbClr val="00206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Data'!$C$22:$M$22</c:f>
              <c:numCache>
                <c:formatCode>0</c:formatCode>
                <c:ptCount val="11"/>
                <c:pt idx="0">
                  <c:v>-1.4</c:v>
                </c:pt>
                <c:pt idx="1">
                  <c:v>-1</c:v>
                </c:pt>
                <c:pt idx="2">
                  <c:v>1.2</c:v>
                </c:pt>
                <c:pt idx="3">
                  <c:v>14.1</c:v>
                </c:pt>
                <c:pt idx="4">
                  <c:v>16.7</c:v>
                </c:pt>
                <c:pt idx="5">
                  <c:v>19.8</c:v>
                </c:pt>
                <c:pt idx="6">
                  <c:v>78.5</c:v>
                </c:pt>
                <c:pt idx="7">
                  <c:v>93.3</c:v>
                </c:pt>
                <c:pt idx="8">
                  <c:v>110.8</c:v>
                </c:pt>
                <c:pt idx="9">
                  <c:v>131.5</c:v>
                </c:pt>
                <c:pt idx="10">
                  <c:v>156.20000000000002</c:v>
                </c:pt>
              </c:numCache>
            </c:numRef>
          </c:val>
        </c:ser>
        <c:ser>
          <c:idx val="6"/>
          <c:order val="6"/>
          <c:tx>
            <c:strRef>
              <c:f>'Graph Data'!$B$23</c:f>
              <c:strCache>
                <c:ptCount val="1"/>
                <c:pt idx="0">
                  <c:v>ST-C-10%-NO</c:v>
                </c:pt>
              </c:strCache>
            </c:strRef>
          </c:tx>
          <c:spPr>
            <a:ln>
              <a:solidFill>
                <a:srgbClr val="FF0000"/>
              </a:solidFill>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Data'!$C$23:$M$23</c:f>
              <c:numCache>
                <c:formatCode>0</c:formatCode>
                <c:ptCount val="11"/>
                <c:pt idx="0">
                  <c:v>-1.4</c:v>
                </c:pt>
                <c:pt idx="1">
                  <c:v>-1.7</c:v>
                </c:pt>
                <c:pt idx="2">
                  <c:v>1.2</c:v>
                </c:pt>
                <c:pt idx="3">
                  <c:v>5.6</c:v>
                </c:pt>
                <c:pt idx="4">
                  <c:v>6.6</c:v>
                </c:pt>
                <c:pt idx="5">
                  <c:v>7.8</c:v>
                </c:pt>
                <c:pt idx="6">
                  <c:v>0</c:v>
                </c:pt>
                <c:pt idx="7">
                  <c:v>0</c:v>
                </c:pt>
                <c:pt idx="8">
                  <c:v>0</c:v>
                </c:pt>
                <c:pt idx="9">
                  <c:v>0</c:v>
                </c:pt>
                <c:pt idx="10">
                  <c:v>0</c:v>
                </c:pt>
              </c:numCache>
            </c:numRef>
          </c:val>
        </c:ser>
        <c:ser>
          <c:idx val="7"/>
          <c:order val="7"/>
          <c:tx>
            <c:strRef>
              <c:f>'Graph Data'!$B$24</c:f>
              <c:strCache>
                <c:ptCount val="1"/>
                <c:pt idx="0">
                  <c:v>ST-C-10%-YES</c:v>
                </c:pt>
              </c:strCache>
            </c:strRef>
          </c:tx>
          <c:spPr>
            <a:ln>
              <a:solidFill>
                <a:srgbClr val="FF0000"/>
              </a:solidFill>
              <a:prstDash val="sysDash"/>
            </a:ln>
          </c:spPr>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Data'!$C$24:$M$24</c:f>
              <c:numCache>
                <c:formatCode>0</c:formatCode>
                <c:ptCount val="11"/>
                <c:pt idx="0">
                  <c:v>-1.4</c:v>
                </c:pt>
                <c:pt idx="1">
                  <c:v>-1.7</c:v>
                </c:pt>
                <c:pt idx="2">
                  <c:v>1.2</c:v>
                </c:pt>
                <c:pt idx="3">
                  <c:v>5.6</c:v>
                </c:pt>
                <c:pt idx="4">
                  <c:v>6.6</c:v>
                </c:pt>
                <c:pt idx="5">
                  <c:v>7.8</c:v>
                </c:pt>
                <c:pt idx="6">
                  <c:v>93.2</c:v>
                </c:pt>
                <c:pt idx="7">
                  <c:v>110.7</c:v>
                </c:pt>
                <c:pt idx="8">
                  <c:v>131.5</c:v>
                </c:pt>
                <c:pt idx="9">
                  <c:v>156.1</c:v>
                </c:pt>
                <c:pt idx="10">
                  <c:v>185.4</c:v>
                </c:pt>
              </c:numCache>
            </c:numRef>
          </c:val>
        </c:ser>
        <c:ser>
          <c:idx val="8"/>
          <c:order val="8"/>
          <c:tx>
            <c:strRef>
              <c:f>'Graph Data'!$B$25</c:f>
              <c:strCache>
                <c:ptCount val="1"/>
                <c:pt idx="0">
                  <c:v>COR1-C90-S</c:v>
                </c:pt>
              </c:strCache>
            </c:strRef>
          </c:tx>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Data'!$C$25:$M$25</c:f>
            </c:numRef>
          </c:val>
        </c:ser>
        <c:ser>
          <c:idx val="9"/>
          <c:order val="9"/>
          <c:tx>
            <c:strRef>
              <c:f>'Graph Data'!$B$26</c:f>
              <c:strCache>
                <c:ptCount val="1"/>
                <c:pt idx="0">
                  <c:v>REF</c:v>
                </c:pt>
              </c:strCache>
            </c:strRef>
          </c:tx>
          <c:marker>
            <c:symbol val="none"/>
          </c:marker>
          <c:cat>
            <c:numRef>
              <c:f>'Graph Data'!$C$3:$M$3</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Data'!$C$26:$M$26</c:f>
            </c:numRef>
          </c:val>
        </c:ser>
        <c:marker val="1"/>
        <c:axId val="200762112"/>
        <c:axId val="200763648"/>
      </c:lineChart>
      <c:catAx>
        <c:axId val="200762112"/>
        <c:scaling>
          <c:orientation val="minMax"/>
        </c:scaling>
        <c:axPos val="b"/>
        <c:numFmt formatCode="General" sourceLinked="1"/>
        <c:tickLblPos val="nextTo"/>
        <c:txPr>
          <a:bodyPr/>
          <a:lstStyle/>
          <a:p>
            <a:pPr>
              <a:defRPr sz="1200"/>
            </a:pPr>
            <a:endParaRPr lang="en-US"/>
          </a:p>
        </c:txPr>
        <c:crossAx val="200763648"/>
        <c:crosses val="autoZero"/>
        <c:auto val="1"/>
        <c:lblAlgn val="ctr"/>
        <c:lblOffset val="100"/>
      </c:catAx>
      <c:valAx>
        <c:axId val="200763648"/>
        <c:scaling>
          <c:orientation val="minMax"/>
          <c:min val="0"/>
        </c:scaling>
        <c:axPos val="l"/>
        <c:majorGridlines/>
        <c:title>
          <c:tx>
            <c:rich>
              <a:bodyPr rot="-5400000" vert="horz"/>
              <a:lstStyle/>
              <a:p>
                <a:pPr>
                  <a:defRPr sz="1400"/>
                </a:pPr>
                <a:r>
                  <a:rPr lang="en-GB" sz="1400" dirty="0"/>
                  <a:t>([2000]£/tCO2)</a:t>
                </a:r>
              </a:p>
            </c:rich>
          </c:tx>
          <c:layout/>
        </c:title>
        <c:numFmt formatCode="0" sourceLinked="1"/>
        <c:tickLblPos val="nextTo"/>
        <c:txPr>
          <a:bodyPr/>
          <a:lstStyle/>
          <a:p>
            <a:pPr>
              <a:defRPr sz="1200"/>
            </a:pPr>
            <a:endParaRPr lang="en-US"/>
          </a:p>
        </c:txPr>
        <c:crossAx val="200762112"/>
        <c:crosses val="autoZero"/>
        <c:crossBetween val="between"/>
      </c:valAx>
    </c:plotArea>
    <c:legend>
      <c:legendPos val="r"/>
      <c:layout/>
      <c:txPr>
        <a:bodyPr/>
        <a:lstStyle/>
        <a:p>
          <a:pPr>
            <a:defRPr sz="1100"/>
          </a:pPr>
          <a:endParaRPr lang="en-US"/>
        </a:p>
      </c:txPr>
    </c:legend>
    <c:plotVisOnly val="1"/>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2000"/>
            </a:pPr>
            <a:r>
              <a:rPr lang="en-GB" sz="2000" dirty="0">
                <a:latin typeface="Arial" pitchFamily="34" charset="0"/>
                <a:cs typeface="Arial" pitchFamily="34" charset="0"/>
              </a:rPr>
              <a:t>Welfare Cost</a:t>
            </a:r>
          </a:p>
        </c:rich>
      </c:tx>
      <c:layout/>
    </c:title>
    <c:plotArea>
      <c:layout/>
      <c:lineChart>
        <c:grouping val="standard"/>
        <c:ser>
          <c:idx val="0"/>
          <c:order val="0"/>
          <c:tx>
            <c:strRef>
              <c:f>'Graph Data'!$B$30</c:f>
              <c:strCache>
                <c:ptCount val="1"/>
                <c:pt idx="0">
                  <c:v>REF</c:v>
                </c:pt>
              </c:strCache>
            </c:strRef>
          </c:tx>
          <c:spPr>
            <a:ln>
              <a:solidFill>
                <a:srgbClr val="00B050"/>
              </a:solidFill>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Data'!$C$30:$M$30</c:f>
              <c:numCache>
                <c:formatCode>0</c:formatCode>
                <c:ptCount val="11"/>
                <c:pt idx="0">
                  <c:v>0</c:v>
                </c:pt>
                <c:pt idx="1">
                  <c:v>0</c:v>
                </c:pt>
                <c:pt idx="2">
                  <c:v>0</c:v>
                </c:pt>
                <c:pt idx="3">
                  <c:v>0</c:v>
                </c:pt>
                <c:pt idx="4">
                  <c:v>0</c:v>
                </c:pt>
                <c:pt idx="5">
                  <c:v>0</c:v>
                </c:pt>
                <c:pt idx="6">
                  <c:v>0</c:v>
                </c:pt>
                <c:pt idx="7">
                  <c:v>0</c:v>
                </c:pt>
                <c:pt idx="8">
                  <c:v>0</c:v>
                </c:pt>
                <c:pt idx="9">
                  <c:v>0</c:v>
                </c:pt>
                <c:pt idx="10">
                  <c:v>0</c:v>
                </c:pt>
              </c:numCache>
            </c:numRef>
          </c:val>
        </c:ser>
        <c:ser>
          <c:idx val="1"/>
          <c:order val="1"/>
          <c:tx>
            <c:strRef>
              <c:f>'Graph Data'!$B$31</c:f>
              <c:strCache>
                <c:ptCount val="1"/>
                <c:pt idx="0">
                  <c:v>CUM-C80</c:v>
                </c:pt>
              </c:strCache>
            </c:strRef>
          </c:tx>
          <c:spPr>
            <a:ln>
              <a:solidFill>
                <a:srgbClr val="00B050"/>
              </a:solidFill>
              <a:prstDash val="sysDash"/>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Data'!$C$31:$M$31</c:f>
              <c:numCache>
                <c:formatCode>0</c:formatCode>
                <c:ptCount val="11"/>
                <c:pt idx="0">
                  <c:v>-9.1000000000000004E-3</c:v>
                </c:pt>
                <c:pt idx="1">
                  <c:v>3.49E-2</c:v>
                </c:pt>
                <c:pt idx="2">
                  <c:v>8.3100000000000063E-2</c:v>
                </c:pt>
                <c:pt idx="3">
                  <c:v>-1.6275999999999984</c:v>
                </c:pt>
                <c:pt idx="4">
                  <c:v>-1.9961000000000015</c:v>
                </c:pt>
                <c:pt idx="5">
                  <c:v>-3.6549</c:v>
                </c:pt>
                <c:pt idx="6">
                  <c:v>-4.8847999999999985</c:v>
                </c:pt>
                <c:pt idx="7">
                  <c:v>-8.4665000000000159</c:v>
                </c:pt>
                <c:pt idx="8">
                  <c:v>-9.9868000000000023</c:v>
                </c:pt>
                <c:pt idx="9">
                  <c:v>-11.068</c:v>
                </c:pt>
                <c:pt idx="10">
                  <c:v>-11.847200000000001</c:v>
                </c:pt>
              </c:numCache>
            </c:numRef>
          </c:val>
        </c:ser>
        <c:ser>
          <c:idx val="2"/>
          <c:order val="2"/>
          <c:tx>
            <c:strRef>
              <c:f>'Graph Data'!$B$32</c:f>
              <c:strCache>
                <c:ptCount val="1"/>
                <c:pt idx="0">
                  <c:v>ST-C-70%-NO</c:v>
                </c:pt>
              </c:strCache>
            </c:strRef>
          </c:tx>
          <c:spPr>
            <a:ln>
              <a:solidFill>
                <a:srgbClr val="00B0F0"/>
              </a:solidFill>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Data'!$C$32:$M$32</c:f>
              <c:numCache>
                <c:formatCode>0</c:formatCode>
                <c:ptCount val="11"/>
                <c:pt idx="0">
                  <c:v>-5.9000000000000111E-3</c:v>
                </c:pt>
                <c:pt idx="1">
                  <c:v>2.9600000000000001E-2</c:v>
                </c:pt>
                <c:pt idx="2">
                  <c:v>0.1017000000000001</c:v>
                </c:pt>
                <c:pt idx="3">
                  <c:v>-0.91800000000000004</c:v>
                </c:pt>
                <c:pt idx="4">
                  <c:v>-0.95890000000000064</c:v>
                </c:pt>
                <c:pt idx="5">
                  <c:v>-2.7859000000000012</c:v>
                </c:pt>
                <c:pt idx="6">
                  <c:v>-0.49930000000000052</c:v>
                </c:pt>
                <c:pt idx="7">
                  <c:v>-0.59010000000000007</c:v>
                </c:pt>
                <c:pt idx="8">
                  <c:v>-0.54239999999999999</c:v>
                </c:pt>
                <c:pt idx="9">
                  <c:v>-0.45080000000000031</c:v>
                </c:pt>
                <c:pt idx="10">
                  <c:v>-0.60460000000000103</c:v>
                </c:pt>
              </c:numCache>
            </c:numRef>
          </c:val>
        </c:ser>
        <c:ser>
          <c:idx val="3"/>
          <c:order val="3"/>
          <c:tx>
            <c:strRef>
              <c:f>'Graph Data'!$B$33</c:f>
              <c:strCache>
                <c:ptCount val="1"/>
                <c:pt idx="0">
                  <c:v>ST-C-70%-YES</c:v>
                </c:pt>
              </c:strCache>
            </c:strRef>
          </c:tx>
          <c:spPr>
            <a:ln>
              <a:solidFill>
                <a:srgbClr val="00B0F0"/>
              </a:solidFill>
              <a:prstDash val="sysDash"/>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Data'!$C$33:$M$33</c:f>
              <c:numCache>
                <c:formatCode>0</c:formatCode>
                <c:ptCount val="11"/>
                <c:pt idx="0">
                  <c:v>-5.9000000000000111E-3</c:v>
                </c:pt>
                <c:pt idx="1">
                  <c:v>2.9600000000000001E-2</c:v>
                </c:pt>
                <c:pt idx="2">
                  <c:v>0.1017000000000001</c:v>
                </c:pt>
                <c:pt idx="3">
                  <c:v>-0.91800000000000004</c:v>
                </c:pt>
                <c:pt idx="4">
                  <c:v>-0.95890000000000064</c:v>
                </c:pt>
                <c:pt idx="5">
                  <c:v>-2.7859000000000012</c:v>
                </c:pt>
                <c:pt idx="6">
                  <c:v>-5.2040999999999995</c:v>
                </c:pt>
                <c:pt idx="7">
                  <c:v>-9.3421000000000003</c:v>
                </c:pt>
                <c:pt idx="8">
                  <c:v>-10.43</c:v>
                </c:pt>
                <c:pt idx="9">
                  <c:v>-11.7836</c:v>
                </c:pt>
                <c:pt idx="10">
                  <c:v>-12.400500000000006</c:v>
                </c:pt>
              </c:numCache>
            </c:numRef>
          </c:val>
        </c:ser>
        <c:ser>
          <c:idx val="4"/>
          <c:order val="4"/>
          <c:tx>
            <c:strRef>
              <c:f>'Graph Data'!$B$34</c:f>
              <c:strCache>
                <c:ptCount val="1"/>
                <c:pt idx="0">
                  <c:v>ST-C-30%-NO</c:v>
                </c:pt>
              </c:strCache>
            </c:strRef>
          </c:tx>
          <c:spPr>
            <a:ln>
              <a:solidFill>
                <a:srgbClr val="002060"/>
              </a:solidFill>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Data'!$C$34:$M$34</c:f>
              <c:numCache>
                <c:formatCode>0</c:formatCode>
                <c:ptCount val="11"/>
                <c:pt idx="0">
                  <c:v>8.0000000000000123E-4</c:v>
                </c:pt>
                <c:pt idx="1">
                  <c:v>1.5800000000000026E-2</c:v>
                </c:pt>
                <c:pt idx="2">
                  <c:v>8.4500000000000158E-2</c:v>
                </c:pt>
                <c:pt idx="3">
                  <c:v>-0.5907</c:v>
                </c:pt>
                <c:pt idx="4">
                  <c:v>-0.2286</c:v>
                </c:pt>
                <c:pt idx="5">
                  <c:v>-1.3030999999999984</c:v>
                </c:pt>
                <c:pt idx="6">
                  <c:v>-2.5999999999999999E-3</c:v>
                </c:pt>
                <c:pt idx="7">
                  <c:v>-2.6200000000000011E-2</c:v>
                </c:pt>
                <c:pt idx="8">
                  <c:v>-0.1951</c:v>
                </c:pt>
                <c:pt idx="9">
                  <c:v>7.9900000000000096E-2</c:v>
                </c:pt>
                <c:pt idx="10">
                  <c:v>-4.3700000000000003E-2</c:v>
                </c:pt>
              </c:numCache>
            </c:numRef>
          </c:val>
        </c:ser>
        <c:ser>
          <c:idx val="5"/>
          <c:order val="5"/>
          <c:tx>
            <c:strRef>
              <c:f>'Graph Data'!$B$35</c:f>
              <c:strCache>
                <c:ptCount val="1"/>
                <c:pt idx="0">
                  <c:v>ST-C-30%-YES</c:v>
                </c:pt>
              </c:strCache>
            </c:strRef>
          </c:tx>
          <c:spPr>
            <a:ln>
              <a:solidFill>
                <a:srgbClr val="002060"/>
              </a:solidFill>
              <a:prstDash val="sysDash"/>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Data'!$C$35:$M$35</c:f>
              <c:numCache>
                <c:formatCode>0</c:formatCode>
                <c:ptCount val="11"/>
                <c:pt idx="0">
                  <c:v>8.0000000000000123E-4</c:v>
                </c:pt>
                <c:pt idx="1">
                  <c:v>1.5800000000000026E-2</c:v>
                </c:pt>
                <c:pt idx="2">
                  <c:v>8.4500000000000158E-2</c:v>
                </c:pt>
                <c:pt idx="3">
                  <c:v>-0.5907</c:v>
                </c:pt>
                <c:pt idx="4">
                  <c:v>-0.2286</c:v>
                </c:pt>
                <c:pt idx="5">
                  <c:v>-1.3030999999999984</c:v>
                </c:pt>
                <c:pt idx="6">
                  <c:v>-6.1888999999999985</c:v>
                </c:pt>
                <c:pt idx="7">
                  <c:v>-10.6608</c:v>
                </c:pt>
                <c:pt idx="8">
                  <c:v>-13.1652</c:v>
                </c:pt>
                <c:pt idx="9">
                  <c:v>-15.6059</c:v>
                </c:pt>
                <c:pt idx="10">
                  <c:v>-17.157799999999988</c:v>
                </c:pt>
              </c:numCache>
            </c:numRef>
          </c:val>
        </c:ser>
        <c:ser>
          <c:idx val="6"/>
          <c:order val="6"/>
          <c:tx>
            <c:strRef>
              <c:f>'Graph Data'!$B$36</c:f>
              <c:strCache>
                <c:ptCount val="1"/>
                <c:pt idx="0">
                  <c:v>ST-C-10%-NO</c:v>
                </c:pt>
              </c:strCache>
            </c:strRef>
          </c:tx>
          <c:spPr>
            <a:ln>
              <a:solidFill>
                <a:srgbClr val="FF0000"/>
              </a:solidFill>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Data'!$C$36:$M$36</c:f>
              <c:numCache>
                <c:formatCode>0</c:formatCode>
                <c:ptCount val="11"/>
                <c:pt idx="0">
                  <c:v>7.9000000000000129E-3</c:v>
                </c:pt>
                <c:pt idx="1">
                  <c:v>1.0199999999999982E-2</c:v>
                </c:pt>
                <c:pt idx="2">
                  <c:v>2.1200000000000031E-2</c:v>
                </c:pt>
                <c:pt idx="3">
                  <c:v>-6.9000000000000034E-2</c:v>
                </c:pt>
                <c:pt idx="4">
                  <c:v>-4.8000000000000001E-2</c:v>
                </c:pt>
                <c:pt idx="5">
                  <c:v>-0.35040000000000032</c:v>
                </c:pt>
                <c:pt idx="6">
                  <c:v>-7.1000000000000004E-3</c:v>
                </c:pt>
                <c:pt idx="7">
                  <c:v>-1.0600000000000016E-2</c:v>
                </c:pt>
                <c:pt idx="8">
                  <c:v>-0.2271</c:v>
                </c:pt>
                <c:pt idx="9">
                  <c:v>6.9000000000000112E-3</c:v>
                </c:pt>
                <c:pt idx="10">
                  <c:v>-3.7800000000000049E-2</c:v>
                </c:pt>
              </c:numCache>
            </c:numRef>
          </c:val>
        </c:ser>
        <c:ser>
          <c:idx val="7"/>
          <c:order val="7"/>
          <c:tx>
            <c:strRef>
              <c:f>'Graph Data'!$B$37</c:f>
              <c:strCache>
                <c:ptCount val="1"/>
                <c:pt idx="0">
                  <c:v>ST-C-10%-YES</c:v>
                </c:pt>
              </c:strCache>
            </c:strRef>
          </c:tx>
          <c:spPr>
            <a:ln>
              <a:solidFill>
                <a:srgbClr val="FF0000"/>
              </a:solidFill>
              <a:prstDash val="sysDash"/>
            </a:ln>
          </c:spPr>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Data'!$C$37:$M$37</c:f>
              <c:numCache>
                <c:formatCode>0</c:formatCode>
                <c:ptCount val="11"/>
                <c:pt idx="0">
                  <c:v>7.9000000000000129E-3</c:v>
                </c:pt>
                <c:pt idx="1">
                  <c:v>1.0199999999999982E-2</c:v>
                </c:pt>
                <c:pt idx="2">
                  <c:v>2.1200000000000031E-2</c:v>
                </c:pt>
                <c:pt idx="3">
                  <c:v>-6.9000000000000034E-2</c:v>
                </c:pt>
                <c:pt idx="4">
                  <c:v>-4.8000000000000001E-2</c:v>
                </c:pt>
                <c:pt idx="5">
                  <c:v>-0.35040000000000032</c:v>
                </c:pt>
                <c:pt idx="6">
                  <c:v>-7.1058999999999966</c:v>
                </c:pt>
                <c:pt idx="7">
                  <c:v>-11.820400000000006</c:v>
                </c:pt>
                <c:pt idx="8">
                  <c:v>-15.440900000000001</c:v>
                </c:pt>
                <c:pt idx="9">
                  <c:v>-19.479800000000001</c:v>
                </c:pt>
                <c:pt idx="10">
                  <c:v>-22.12</c:v>
                </c:pt>
              </c:numCache>
            </c:numRef>
          </c:val>
        </c:ser>
        <c:ser>
          <c:idx val="8"/>
          <c:order val="8"/>
          <c:tx>
            <c:strRef>
              <c:f>'Graph Data'!$B$38</c:f>
              <c:strCache>
                <c:ptCount val="1"/>
                <c:pt idx="0">
                  <c:v>COR1-C90-S</c:v>
                </c:pt>
              </c:strCache>
            </c:strRef>
          </c:tx>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Data'!$C$38:$M$38</c:f>
            </c:numRef>
          </c:val>
        </c:ser>
        <c:ser>
          <c:idx val="9"/>
          <c:order val="9"/>
          <c:tx>
            <c:strRef>
              <c:f>'Graph Data'!$B$39</c:f>
              <c:strCache>
                <c:ptCount val="1"/>
                <c:pt idx="0">
                  <c:v>REF</c:v>
                </c:pt>
              </c:strCache>
            </c:strRef>
          </c:tx>
          <c:marker>
            <c:symbol val="none"/>
          </c:marker>
          <c:cat>
            <c:numRef>
              <c:f>'Graph Data'!$C$29:$M$29</c:f>
              <c:numCache>
                <c:formatCode>General</c:formatCode>
                <c:ptCount val="11"/>
                <c:pt idx="0">
                  <c:v>2000</c:v>
                </c:pt>
                <c:pt idx="1">
                  <c:v>2005</c:v>
                </c:pt>
                <c:pt idx="2">
                  <c:v>2010</c:v>
                </c:pt>
                <c:pt idx="3">
                  <c:v>2015</c:v>
                </c:pt>
                <c:pt idx="4">
                  <c:v>2020</c:v>
                </c:pt>
                <c:pt idx="5">
                  <c:v>2025</c:v>
                </c:pt>
                <c:pt idx="6">
                  <c:v>2030</c:v>
                </c:pt>
                <c:pt idx="7">
                  <c:v>2035</c:v>
                </c:pt>
                <c:pt idx="8">
                  <c:v>2040</c:v>
                </c:pt>
                <c:pt idx="9">
                  <c:v>2045</c:v>
                </c:pt>
                <c:pt idx="10">
                  <c:v>2050</c:v>
                </c:pt>
              </c:numCache>
            </c:numRef>
          </c:cat>
          <c:val>
            <c:numRef>
              <c:f>'Graph Data'!$C$39:$M$39</c:f>
            </c:numRef>
          </c:val>
        </c:ser>
        <c:marker val="1"/>
        <c:axId val="201025408"/>
        <c:axId val="201026944"/>
      </c:lineChart>
      <c:catAx>
        <c:axId val="201025408"/>
        <c:scaling>
          <c:orientation val="minMax"/>
        </c:scaling>
        <c:axPos val="b"/>
        <c:numFmt formatCode="General" sourceLinked="1"/>
        <c:tickLblPos val="nextTo"/>
        <c:txPr>
          <a:bodyPr/>
          <a:lstStyle/>
          <a:p>
            <a:pPr>
              <a:defRPr sz="1200"/>
            </a:pPr>
            <a:endParaRPr lang="en-US"/>
          </a:p>
        </c:txPr>
        <c:crossAx val="201026944"/>
        <c:crosses val="autoZero"/>
        <c:auto val="1"/>
        <c:lblAlgn val="ctr"/>
        <c:lblOffset val="100"/>
      </c:catAx>
      <c:valAx>
        <c:axId val="201026944"/>
        <c:scaling>
          <c:orientation val="minMax"/>
          <c:max val="0"/>
        </c:scaling>
        <c:axPos val="l"/>
        <c:majorGridlines/>
        <c:title>
          <c:tx>
            <c:rich>
              <a:bodyPr rot="-5400000" vert="horz"/>
              <a:lstStyle/>
              <a:p>
                <a:pPr>
                  <a:defRPr sz="1400"/>
                </a:pPr>
                <a:r>
                  <a:rPr lang="en-GB" sz="1400" dirty="0"/>
                  <a:t>B</a:t>
                </a:r>
                <a:r>
                  <a:rPr lang="en-GB" sz="1400" dirty="0" smtClean="0"/>
                  <a:t>£(2000)/annum</a:t>
                </a:r>
                <a:endParaRPr lang="en-GB" sz="1400" dirty="0"/>
              </a:p>
            </c:rich>
          </c:tx>
          <c:layout/>
        </c:title>
        <c:numFmt formatCode="0" sourceLinked="1"/>
        <c:tickLblPos val="nextTo"/>
        <c:txPr>
          <a:bodyPr/>
          <a:lstStyle/>
          <a:p>
            <a:pPr>
              <a:defRPr sz="1200"/>
            </a:pPr>
            <a:endParaRPr lang="en-US"/>
          </a:p>
        </c:txPr>
        <c:crossAx val="201025408"/>
        <c:crosses val="autoZero"/>
        <c:crossBetween val="between"/>
      </c:valAx>
    </c:plotArea>
    <c:legend>
      <c:legendPos val="r"/>
      <c:layout/>
      <c:txPr>
        <a:bodyPr/>
        <a:lstStyle/>
        <a:p>
          <a:pPr>
            <a:defRPr sz="1200"/>
          </a:pPr>
          <a:endParaRPr lang="en-US"/>
        </a:p>
      </c:txPr>
    </c:legend>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0" hangingPunct="0">
              <a:defRPr sz="1200"/>
            </a:lvl1pPr>
          </a:lstStyle>
          <a:p>
            <a:pPr>
              <a:defRPr/>
            </a:pPr>
            <a:endParaRPr lang="en-GB" dirty="0"/>
          </a:p>
        </p:txBody>
      </p:sp>
      <p:sp>
        <p:nvSpPr>
          <p:cNvPr id="16387"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0" hangingPunct="0">
              <a:defRPr sz="1200"/>
            </a:lvl1pPr>
          </a:lstStyle>
          <a:p>
            <a:pPr>
              <a:defRPr/>
            </a:pPr>
            <a:endParaRPr lang="en-GB" dirty="0"/>
          </a:p>
        </p:txBody>
      </p:sp>
      <p:sp>
        <p:nvSpPr>
          <p:cNvPr id="16388"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0" hangingPunct="0">
              <a:defRPr sz="1200"/>
            </a:lvl1pPr>
          </a:lstStyle>
          <a:p>
            <a:pPr>
              <a:defRPr/>
            </a:pPr>
            <a:endParaRPr lang="en-GB" dirty="0"/>
          </a:p>
        </p:txBody>
      </p:sp>
      <p:sp>
        <p:nvSpPr>
          <p:cNvPr id="16389"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0" hangingPunct="0">
              <a:defRPr sz="1200"/>
            </a:lvl1pPr>
          </a:lstStyle>
          <a:p>
            <a:pPr>
              <a:defRPr/>
            </a:pPr>
            <a:fld id="{90915C6A-92F9-4D7F-8EDF-04FA3B798D77}"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0" hangingPunct="0">
              <a:defRPr sz="1200"/>
            </a:lvl1pPr>
          </a:lstStyle>
          <a:p>
            <a:pPr>
              <a:defRPr/>
            </a:pPr>
            <a:endParaRPr lang="en-GB" dirty="0"/>
          </a:p>
        </p:txBody>
      </p:sp>
      <p:sp>
        <p:nvSpPr>
          <p:cNvPr id="13315"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0" hangingPunct="0">
              <a:defRPr sz="1200"/>
            </a:lvl1pPr>
          </a:lstStyle>
          <a:p>
            <a:pPr>
              <a:defRPr/>
            </a:pPr>
            <a:endParaRPr lang="en-GB" dirty="0"/>
          </a:p>
        </p:txBody>
      </p:sp>
      <p:sp>
        <p:nvSpPr>
          <p:cNvPr id="4710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3925" y="4386263"/>
            <a:ext cx="5086350" cy="4154487"/>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0" hangingPunct="0">
              <a:defRPr sz="1200"/>
            </a:lvl1pPr>
          </a:lstStyle>
          <a:p>
            <a:pPr>
              <a:defRPr/>
            </a:pPr>
            <a:endParaRPr lang="en-GB" dirty="0"/>
          </a:p>
        </p:txBody>
      </p:sp>
      <p:sp>
        <p:nvSpPr>
          <p:cNvPr id="13319" name="Rectangle 7"/>
          <p:cNvSpPr>
            <a:spLocks noGrp="1" noChangeArrowheads="1"/>
          </p:cNvSpPr>
          <p:nvPr>
            <p:ph type="sldNum" sz="quarter" idx="5"/>
          </p:nvPr>
        </p:nvSpPr>
        <p:spPr bwMode="auto">
          <a:xfrm>
            <a:off x="3929063" y="8770938"/>
            <a:ext cx="3005137" cy="461962"/>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0" hangingPunct="0">
              <a:defRPr sz="1200"/>
            </a:lvl1pPr>
          </a:lstStyle>
          <a:p>
            <a:pPr>
              <a:defRPr/>
            </a:pPr>
            <a:fld id="{0528A6CD-251C-4434-B26E-8740246372A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E0BF622-FA0A-44F8-B27E-0A55F0936A2F}" type="slidenum">
              <a:rPr lang="en-GB" smtClean="0"/>
              <a:pPr/>
              <a:t>1</a:t>
            </a:fld>
            <a:endParaRPr lang="en-GB"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4C59300-86D6-4959-BDC5-276947FFBB92}" type="slidenum">
              <a:rPr lang="en-US" smtClean="0"/>
              <a:pPr/>
              <a:t>13</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3D3886E-9E29-4264-9FBD-E7311323E54E}" type="slidenum">
              <a:rPr lang="en-US"/>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1"/>
          <p:cNvSpPr>
            <a:spLocks noGrp="1" noChangeArrowheads="1"/>
          </p:cNvSpPr>
          <p:nvPr>
            <p:ph type="sldNum" sz="quarter"/>
          </p:nvPr>
        </p:nvSpPr>
        <p:spPr>
          <a:noFill/>
        </p:spPr>
        <p:txBody>
          <a:bodyPr/>
          <a:lstStyle/>
          <a:p>
            <a:fld id="{62333664-2018-4B19-A88F-5488FE42518E}" type="slidenum">
              <a:rPr lang="en-GB">
                <a:latin typeface="Times New Roman" pitchFamily="18" charset="0"/>
                <a:cs typeface="Lucida Sans Unicode" pitchFamily="34" charset="0"/>
              </a:rPr>
              <a:pPr/>
              <a:t>26</a:t>
            </a:fld>
            <a:endParaRPr lang="en-GB" dirty="0">
              <a:latin typeface="Times New Roman" pitchFamily="18" charset="0"/>
              <a:cs typeface="Lucida Sans Unicode" pitchFamily="34" charset="0"/>
            </a:endParaRPr>
          </a:p>
        </p:txBody>
      </p:sp>
      <p:sp>
        <p:nvSpPr>
          <p:cNvPr id="41987" name="Text Box 1"/>
          <p:cNvSpPr txBox="1">
            <a:spLocks noChangeArrowheads="1"/>
          </p:cNvSpPr>
          <p:nvPr/>
        </p:nvSpPr>
        <p:spPr bwMode="auto">
          <a:xfrm>
            <a:off x="1166472" y="692587"/>
            <a:ext cx="4599680" cy="3464512"/>
          </a:xfrm>
          <a:prstGeom prst="rect">
            <a:avLst/>
          </a:prstGeom>
          <a:solidFill>
            <a:srgbClr val="FFFFFF"/>
          </a:solidFill>
          <a:ln w="9360">
            <a:solidFill>
              <a:srgbClr val="000000"/>
            </a:solidFill>
            <a:miter lim="800000"/>
            <a:headEnd/>
            <a:tailEnd/>
          </a:ln>
        </p:spPr>
        <p:txBody>
          <a:bodyPr wrap="none" lIns="90955" tIns="45478" rIns="90955" bIns="45478" anchor="ctr"/>
          <a:lstStyle/>
          <a:p>
            <a:endParaRPr lang="en-US" dirty="0">
              <a:ea typeface="MS Gothic" charset="0"/>
              <a:cs typeface="MS Gothic" charset="0"/>
            </a:endParaRPr>
          </a:p>
        </p:txBody>
      </p:sp>
      <p:sp>
        <p:nvSpPr>
          <p:cNvPr id="41988" name="Rectangle 2"/>
          <p:cNvSpPr txBox="1">
            <a:spLocks noGrp="1" noChangeArrowheads="1"/>
          </p:cNvSpPr>
          <p:nvPr>
            <p:ph type="body"/>
          </p:nvPr>
        </p:nvSpPr>
        <p:spPr>
          <a:xfrm>
            <a:off x="923719" y="4386378"/>
            <a:ext cx="5082032" cy="4150773"/>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C7562DC-1DCF-49DC-B32E-88B93BCAF6F0}" type="slidenum">
              <a:rPr lang="en-US" smtClean="0"/>
              <a:pPr/>
              <a:t>35</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29063" y="8770938"/>
            <a:ext cx="3005137" cy="461962"/>
          </a:xfrm>
          <a:prstGeom prst="rect">
            <a:avLst/>
          </a:prstGeom>
          <a:noFill/>
          <a:ln w="9525">
            <a:noFill/>
            <a:miter lim="800000"/>
            <a:headEnd/>
            <a:tailEnd/>
          </a:ln>
        </p:spPr>
        <p:txBody>
          <a:bodyPr anchor="b"/>
          <a:lstStyle/>
          <a:p>
            <a:pPr algn="r"/>
            <a:fld id="{A51775D0-C065-42A4-9D98-089777C09F8D}" type="slidenum">
              <a:rPr lang="en-US" sz="1200"/>
              <a:pPr algn="r"/>
              <a:t>37</a:t>
            </a:fld>
            <a:endParaRPr lang="en-US" sz="1200" dirty="0"/>
          </a:p>
        </p:txBody>
      </p:sp>
      <p:sp>
        <p:nvSpPr>
          <p:cNvPr id="60419" name="Rectangle 2"/>
          <p:cNvSpPr>
            <a:spLocks noChangeArrowheads="1" noTextEdit="1"/>
          </p:cNvSpPr>
          <p:nvPr>
            <p:ph type="sldImg"/>
          </p:nvPr>
        </p:nvSpPr>
        <p:spPr>
          <a:xfrm>
            <a:off x="1157288" y="692150"/>
            <a:ext cx="4619625" cy="3463925"/>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83D682-5609-4EDF-85D6-400B8D5A089D}" type="slidenum">
              <a:rPr lang="en-GB" smtClean="0"/>
              <a:pPr/>
              <a:t>40</a:t>
            </a:fld>
            <a:endParaRPr lang="en-GB" dirty="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79638-EE53-419D-A5E5-F2B706535BBD}" type="slidenum">
              <a:rPr lang="en-GB"/>
              <a:pPr/>
              <a:t>45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88A03F3-E381-4987-862B-B4A2A17EB853}" type="slidenum">
              <a:rPr lang="en-GB" smtClean="0"/>
              <a:pPr/>
              <a:t>3</a:t>
            </a:fld>
            <a:endParaRPr lang="en-GB"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29063" y="-1588"/>
            <a:ext cx="3005137" cy="463551"/>
          </a:xfrm>
          <a:prstGeom prst="rect">
            <a:avLst/>
          </a:prstGeom>
          <a:noFill/>
          <a:ln w="9525">
            <a:noFill/>
            <a:miter lim="800000"/>
            <a:headEnd/>
            <a:tailEnd/>
          </a:ln>
        </p:spPr>
        <p:txBody>
          <a:bodyPr wrap="none" anchor="ctr"/>
          <a:lstStyle/>
          <a:p>
            <a:endParaRPr lang="en-US" dirty="0"/>
          </a:p>
        </p:txBody>
      </p:sp>
      <p:sp>
        <p:nvSpPr>
          <p:cNvPr id="23555" name="Rectangle 3"/>
          <p:cNvSpPr>
            <a:spLocks noChangeArrowheads="1"/>
          </p:cNvSpPr>
          <p:nvPr/>
        </p:nvSpPr>
        <p:spPr bwMode="auto">
          <a:xfrm>
            <a:off x="3929063" y="8769350"/>
            <a:ext cx="3005137" cy="463550"/>
          </a:xfrm>
          <a:prstGeom prst="rect">
            <a:avLst/>
          </a:prstGeom>
          <a:noFill/>
          <a:ln w="9525">
            <a:noFill/>
            <a:miter lim="800000"/>
            <a:headEnd/>
            <a:tailEnd/>
          </a:ln>
        </p:spPr>
        <p:txBody>
          <a:bodyPr lIns="19050" tIns="0" rIns="19050" bIns="0" anchor="b"/>
          <a:lstStyle/>
          <a:p>
            <a:pPr algn="r" defTabSz="762000"/>
            <a:r>
              <a:rPr lang="en-US" sz="1000" i="1" dirty="0"/>
              <a:t>32</a:t>
            </a:r>
          </a:p>
        </p:txBody>
      </p:sp>
      <p:sp>
        <p:nvSpPr>
          <p:cNvPr id="23556" name="Rectangle 4"/>
          <p:cNvSpPr>
            <a:spLocks noChangeArrowheads="1"/>
          </p:cNvSpPr>
          <p:nvPr/>
        </p:nvSpPr>
        <p:spPr bwMode="auto">
          <a:xfrm>
            <a:off x="0" y="8769350"/>
            <a:ext cx="3005138" cy="463550"/>
          </a:xfrm>
          <a:prstGeom prst="rect">
            <a:avLst/>
          </a:prstGeom>
          <a:noFill/>
          <a:ln w="9525">
            <a:noFill/>
            <a:miter lim="800000"/>
            <a:headEnd/>
            <a:tailEnd/>
          </a:ln>
        </p:spPr>
        <p:txBody>
          <a:bodyPr wrap="none" anchor="ctr"/>
          <a:lstStyle/>
          <a:p>
            <a:endParaRPr lang="en-US" dirty="0"/>
          </a:p>
        </p:txBody>
      </p:sp>
      <p:sp>
        <p:nvSpPr>
          <p:cNvPr id="23557"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23558" name="Rectangle 6"/>
          <p:cNvSpPr>
            <a:spLocks noGrp="1" noRot="1" noChangeAspect="1" noChangeArrowheads="1" noTextEdit="1"/>
          </p:cNvSpPr>
          <p:nvPr>
            <p:ph type="sldImg"/>
          </p:nvPr>
        </p:nvSpPr>
        <p:spPr>
          <a:xfrm>
            <a:off x="1166813" y="696913"/>
            <a:ext cx="4602162" cy="3451225"/>
          </a:xfrm>
          <a:ln w="12700">
            <a:solidFill>
              <a:schemeClr val="tx1"/>
            </a:solidFill>
          </a:ln>
        </p:spPr>
      </p:sp>
      <p:sp>
        <p:nvSpPr>
          <p:cNvPr id="23559" name="Rectangle 7"/>
          <p:cNvSpPr>
            <a:spLocks noGrp="1" noChangeArrowheads="1"/>
          </p:cNvSpPr>
          <p:nvPr>
            <p:ph type="body" idx="1"/>
          </p:nvPr>
        </p:nvSpPr>
        <p:spPr>
          <a:noFill/>
          <a:ln>
            <a:solidFill>
              <a:srgbClr val="000000"/>
            </a:solidFill>
          </a:ln>
        </p:spPr>
        <p:txBody>
          <a:bodyPr lIns="92075" tIns="46038" rIns="92075" bIns="46038"/>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7E33746-99B4-4BD5-871D-9D6AEA56546C}" type="slidenum">
              <a:rPr lang="en-US" smtClean="0"/>
              <a:pPr/>
              <a:t>5</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9051939-5998-4E09-8B49-BFBDFD0E299A}" type="slidenum">
              <a:rPr lang="en-US"/>
              <a:pPr/>
              <a:t>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GB" sz="1000" dirty="0" smtClean="0"/>
              <a:t> </a:t>
            </a: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4A18E2B-D5A1-4826-A2B2-FF5056E15997}" type="slidenum">
              <a:rPr lang="en-US" smtClean="0"/>
              <a:pPr/>
              <a:t>9</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892AB3E-6652-4877-BE53-6ECE9607F997}" type="slidenum">
              <a:rPr lang="en-GB" smtClean="0"/>
              <a:pPr/>
              <a:t>10</a:t>
            </a:fld>
            <a:endParaRPr lang="en-GB" dirty="0" smtClean="0"/>
          </a:p>
        </p:txBody>
      </p:sp>
      <p:sp>
        <p:nvSpPr>
          <p:cNvPr id="27651" name="Rectangle 2"/>
          <p:cNvSpPr>
            <a:spLocks noGrp="1" noRot="1" noChangeAspect="1" noChangeArrowheads="1" noTextEdit="1"/>
          </p:cNvSpPr>
          <p:nvPr>
            <p:ph type="sldImg"/>
          </p:nvPr>
        </p:nvSpPr>
        <p:spPr>
          <a:xfrm>
            <a:off x="1160463" y="693738"/>
            <a:ext cx="4613275" cy="346075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6837915-9732-46B9-9B45-B09FE042C76F}" type="slidenum">
              <a:rPr lang="en-US" smtClean="0"/>
              <a:pPr/>
              <a:t>11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64FFE2D-0EAE-4BB1-BE74-3B2CAA9B39FD}" type="slidenum">
              <a:rPr lang="en-US"/>
              <a:pPr/>
              <a:t>12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lack1024"/>
          <p:cNvPicPr>
            <a:picLocks noChangeAspect="1" noChangeArrowheads="1"/>
          </p:cNvPicPr>
          <p:nvPr userDrawn="1"/>
        </p:nvPicPr>
        <p:blipFill>
          <a:blip r:embed="rId2" cstate="print"/>
          <a:srcRect/>
          <a:stretch>
            <a:fillRect/>
          </a:stretch>
        </p:blipFill>
        <p:spPr bwMode="auto">
          <a:xfrm>
            <a:off x="0" y="0"/>
            <a:ext cx="9144000" cy="1295400"/>
          </a:xfrm>
          <a:prstGeom prst="rect">
            <a:avLst/>
          </a:prstGeom>
          <a:noFill/>
          <a:ln w="9525">
            <a:noFill/>
            <a:miter lim="800000"/>
            <a:headEnd/>
            <a:tailEnd/>
          </a:ln>
        </p:spPr>
      </p:pic>
      <p:sp>
        <p:nvSpPr>
          <p:cNvPr id="68610"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68611"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5"/>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mn-lt"/>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8204098-C139-46A2-891E-B356DEB0928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647F0EB-6F3F-4735-A241-B9AFCE5AAEF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Rectangle 10"/>
          <p:cNvSpPr>
            <a:spLocks noChangeArrowheads="1"/>
          </p:cNvSpPr>
          <p:nvPr/>
        </p:nvSpPr>
        <p:spPr bwMode="auto">
          <a:xfrm>
            <a:off x="0" y="6534150"/>
            <a:ext cx="9144000" cy="323850"/>
          </a:xfrm>
          <a:prstGeom prst="rect">
            <a:avLst/>
          </a:prstGeom>
          <a:solidFill>
            <a:schemeClr val="tx2"/>
          </a:solidFill>
          <a:ln w="9525">
            <a:noFill/>
            <a:miter lim="800000"/>
            <a:headEnd/>
            <a:tailEnd/>
          </a:ln>
          <a:effectLst/>
        </p:spPr>
        <p:txBody>
          <a:bodyPr wrap="none" anchor="ctr"/>
          <a:lstStyle/>
          <a:p>
            <a:pPr>
              <a:defRPr/>
            </a:pPr>
            <a:endParaRPr lang="en-GB" dirty="0"/>
          </a:p>
        </p:txBody>
      </p:sp>
      <p:sp>
        <p:nvSpPr>
          <p:cNvPr id="2" name="Title 1"/>
          <p:cNvSpPr>
            <a:spLocks noGrp="1"/>
          </p:cNvSpPr>
          <p:nvPr>
            <p:ph type="title"/>
          </p:nvPr>
        </p:nvSpPr>
        <p:spPr>
          <a:xfrm>
            <a:off x="457200" y="0"/>
            <a:ext cx="8229600" cy="7651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0525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052513"/>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3909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5"/>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dirty="0"/>
          </a:p>
        </p:txBody>
      </p:sp>
      <p:sp>
        <p:nvSpPr>
          <p:cNvPr id="8"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9" name="Slide Number Placeholder 7"/>
          <p:cNvSpPr>
            <a:spLocks noGrp="1"/>
          </p:cNvSpPr>
          <p:nvPr>
            <p:ph type="sldNum" sz="quarter" idx="12"/>
          </p:nvPr>
        </p:nvSpPr>
        <p:spPr/>
        <p:txBody>
          <a:bodyPr/>
          <a:lstStyle>
            <a:lvl1pPr>
              <a:defRPr/>
            </a:lvl1pPr>
          </a:lstStyle>
          <a:p>
            <a:pPr>
              <a:defRPr/>
            </a:pPr>
            <a:fld id="{A3206433-3D1C-43DC-B285-43616812D17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10"/>
          </p:nvPr>
        </p:nvSpPr>
        <p:spPr>
          <a:xfrm>
            <a:off x="6572250" y="5143500"/>
            <a:ext cx="1643063" cy="500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4"/>
          <p:cNvSpPr>
            <a:spLocks noGrp="1"/>
          </p:cNvSpPr>
          <p:nvPr>
            <p:ph type="sldNum" sz="quarter" idx="11"/>
          </p:nvPr>
        </p:nvSpPr>
        <p:spPr>
          <a:xfrm>
            <a:off x="6572250" y="6286500"/>
            <a:ext cx="2133600" cy="365125"/>
          </a:xfrm>
        </p:spPr>
        <p:txBody>
          <a:bodyPr/>
          <a:lstStyle>
            <a:lvl1pPr algn="r">
              <a:defRPr sz="1200">
                <a:solidFill>
                  <a:schemeClr val="tx1">
                    <a:tint val="75000"/>
                  </a:schemeClr>
                </a:solidFill>
              </a:defRPr>
            </a:lvl1pPr>
          </a:lstStyle>
          <a:p>
            <a:pPr>
              <a:defRPr/>
            </a:pPr>
            <a:r>
              <a:rPr lang="en-GB" dirty="0"/>
              <a:t>Slide </a:t>
            </a:r>
            <a:fld id="{B4D5F496-CDEB-48BE-85E2-FB6EEC0468E5}"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AD3BA925-F30C-48A9-A4C4-B68600D8B8B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1AEFB9B-0D65-405B-9DA7-619E32A1D23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4809CB4E-D349-4CC8-B523-71BDF18401C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B1AEFA1D-C6EC-45E2-8314-C2789BBCCF5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BD406C99-8D64-459B-B39E-5D3B667007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1EFD949-6FD6-4CB2-8EBF-549A7DFCBB0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872E7FE-7AC3-40FF-9209-02D184C176E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32412E-9395-4103-890E-EC9AE586062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7588" name="Rectangle 4"/>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A58147B-A501-4D43-9401-6D8AB0A76E1C}" type="slidenum">
              <a:rPr lang="en-US"/>
              <a:pPr>
                <a:defRPr/>
              </a:pPr>
              <a:t>‹#›</a:t>
            </a:fld>
            <a:endParaRPr lang="en-US" dirty="0"/>
          </a:p>
        </p:txBody>
      </p:sp>
      <p:pic>
        <p:nvPicPr>
          <p:cNvPr id="1029" name="Picture 5" descr="Black1024"/>
          <p:cNvPicPr>
            <a:picLocks noChangeAspect="1" noChangeArrowheads="1"/>
          </p:cNvPicPr>
          <p:nvPr userDrawn="1"/>
        </p:nvPicPr>
        <p:blipFill>
          <a:blip r:embed="rId15" cstate="print"/>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4"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5" r:id="rId12"/>
    <p:sldLayoutId id="2147484256"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979613"/>
            <a:ext cx="8496300" cy="1624012"/>
          </a:xfrm>
        </p:spPr>
        <p:txBody>
          <a:bodyPr lIns="0" tIns="0" rIns="0" bIns="0"/>
          <a:lstStyle/>
          <a:p>
            <a:pPr algn="ctr" eaLnBrk="1" hangingPunct="1"/>
            <a:r>
              <a:rPr lang="en-US" sz="1000" b="0" dirty="0" smtClean="0">
                <a:solidFill>
                  <a:schemeClr val="tx1"/>
                </a:solidFill>
              </a:rPr>
              <a:t/>
            </a:r>
            <a:br>
              <a:rPr lang="en-US" sz="1000" b="0" dirty="0" smtClean="0">
                <a:solidFill>
                  <a:schemeClr val="tx1"/>
                </a:solidFill>
              </a:rPr>
            </a:br>
            <a:r>
              <a:rPr lang="en-GB" sz="4400" dirty="0" smtClean="0">
                <a:solidFill>
                  <a:schemeClr val="tx1"/>
                </a:solidFill>
              </a:rPr>
              <a:t>Energy-economic modelling of UK energy scenarios</a:t>
            </a:r>
            <a:r>
              <a:rPr lang="en-GB" sz="1000" dirty="0" smtClean="0">
                <a:solidFill>
                  <a:schemeClr val="tx1"/>
                </a:solidFill>
              </a:rPr>
              <a:t/>
            </a:r>
            <a:br>
              <a:rPr lang="en-GB" sz="1000" dirty="0" smtClean="0">
                <a:solidFill>
                  <a:schemeClr val="tx1"/>
                </a:solidFill>
              </a:rPr>
            </a:br>
            <a:r>
              <a:rPr lang="en-GB" sz="1000" dirty="0" smtClean="0">
                <a:solidFill>
                  <a:schemeClr val="tx1"/>
                </a:solidFill>
              </a:rPr>
              <a:t/>
            </a:r>
            <a:br>
              <a:rPr lang="en-GB" sz="1000" dirty="0" smtClean="0">
                <a:solidFill>
                  <a:schemeClr val="tx1"/>
                </a:solidFill>
              </a:rPr>
            </a:br>
            <a:r>
              <a:rPr lang="en-US" sz="1000" b="0" dirty="0" smtClean="0">
                <a:solidFill>
                  <a:schemeClr val="tx1"/>
                </a:solidFill>
              </a:rPr>
              <a:t/>
            </a:r>
            <a:br>
              <a:rPr lang="en-US" sz="1000" b="0" dirty="0" smtClean="0">
                <a:solidFill>
                  <a:schemeClr val="tx1"/>
                </a:solidFill>
              </a:rPr>
            </a:br>
            <a:endParaRPr lang="en-GB" sz="1000" dirty="0" smtClean="0"/>
          </a:p>
        </p:txBody>
      </p:sp>
      <p:sp>
        <p:nvSpPr>
          <p:cNvPr id="4099" name="TextBox 2"/>
          <p:cNvSpPr txBox="1">
            <a:spLocks noChangeArrowheads="1"/>
          </p:cNvSpPr>
          <p:nvPr/>
        </p:nvSpPr>
        <p:spPr bwMode="auto">
          <a:xfrm>
            <a:off x="762000" y="4367213"/>
            <a:ext cx="7848600" cy="2185214"/>
          </a:xfrm>
          <a:prstGeom prst="rect">
            <a:avLst/>
          </a:prstGeom>
          <a:noFill/>
          <a:ln w="9525">
            <a:noFill/>
            <a:miter lim="800000"/>
            <a:headEnd/>
            <a:tailEnd/>
          </a:ln>
        </p:spPr>
        <p:txBody>
          <a:bodyPr>
            <a:spAutoFit/>
          </a:bodyPr>
          <a:lstStyle/>
          <a:p>
            <a:pPr algn="ctr" eaLnBrk="0" hangingPunct="0"/>
            <a:r>
              <a:rPr lang="en-GB" sz="3200" b="1" dirty="0">
                <a:latin typeface="Arial" pitchFamily="34" charset="0"/>
              </a:rPr>
              <a:t>Dr Neil Strachan</a:t>
            </a:r>
          </a:p>
          <a:p>
            <a:pPr algn="ctr" eaLnBrk="0" hangingPunct="0"/>
            <a:r>
              <a:rPr lang="en-GB" sz="2000" u="sng" dirty="0">
                <a:solidFill>
                  <a:srgbClr val="0000FF"/>
                </a:solidFill>
                <a:latin typeface="Arial" pitchFamily="34" charset="0"/>
              </a:rPr>
              <a:t>n.strachan@ucl.ac.uk</a:t>
            </a:r>
            <a:endParaRPr lang="en-US" sz="2000" u="sng" dirty="0">
              <a:solidFill>
                <a:srgbClr val="0000FF"/>
              </a:solidFill>
              <a:latin typeface="Arial" pitchFamily="34" charset="0"/>
            </a:endParaRPr>
          </a:p>
          <a:p>
            <a:pPr algn="ctr" eaLnBrk="0" hangingPunct="0"/>
            <a:endParaRPr lang="en-GB" dirty="0">
              <a:latin typeface="Arial" pitchFamily="34" charset="0"/>
            </a:endParaRPr>
          </a:p>
          <a:p>
            <a:pPr algn="ctr" eaLnBrk="0" hangingPunct="0"/>
            <a:r>
              <a:rPr lang="en-US" sz="2000" dirty="0">
                <a:latin typeface="Arial" pitchFamily="34" charset="0"/>
              </a:rPr>
              <a:t>MSc EDE – Energy Systems Modelling</a:t>
            </a:r>
          </a:p>
          <a:p>
            <a:pPr algn="ctr" eaLnBrk="0" hangingPunct="0"/>
            <a:r>
              <a:rPr lang="en-US" sz="2000" dirty="0">
                <a:latin typeface="Arial" pitchFamily="34" charset="0"/>
              </a:rPr>
              <a:t>University College London</a:t>
            </a:r>
          </a:p>
          <a:p>
            <a:pPr algn="ctr" eaLnBrk="0" hangingPunct="0"/>
            <a:r>
              <a:rPr lang="en-GB" sz="2000" dirty="0" smtClean="0">
                <a:latin typeface="Arial" pitchFamily="34" charset="0"/>
              </a:rPr>
              <a:t>23</a:t>
            </a:r>
            <a:r>
              <a:rPr lang="en-GB" sz="2000" baseline="30000" dirty="0" smtClean="0">
                <a:latin typeface="Arial" pitchFamily="34" charset="0"/>
              </a:rPr>
              <a:t>rd</a:t>
            </a:r>
            <a:r>
              <a:rPr lang="en-GB" sz="2000" dirty="0" smtClean="0">
                <a:latin typeface="Arial" pitchFamily="34" charset="0"/>
              </a:rPr>
              <a:t> February 2011</a:t>
            </a:r>
            <a:endParaRPr lang="en-GB" sz="2000"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428625"/>
            <a:ext cx="8229600" cy="906463"/>
          </a:xfrm>
        </p:spPr>
        <p:txBody>
          <a:bodyPr/>
          <a:lstStyle/>
          <a:p>
            <a:pPr eaLnBrk="1" hangingPunct="1"/>
            <a:r>
              <a:rPr lang="en-GB" dirty="0" smtClean="0">
                <a:cs typeface="Times New Roman" pitchFamily="18" charset="0"/>
              </a:rPr>
              <a:t>Optimisation example</a:t>
            </a:r>
            <a:endParaRPr lang="en-GB" sz="2400" dirty="0" smtClean="0">
              <a:solidFill>
                <a:schemeClr val="hlink"/>
              </a:solidFill>
            </a:endParaRPr>
          </a:p>
        </p:txBody>
      </p:sp>
      <p:sp>
        <p:nvSpPr>
          <p:cNvPr id="14339" name="Rectangle 3"/>
          <p:cNvSpPr>
            <a:spLocks noGrp="1" noChangeArrowheads="1"/>
          </p:cNvSpPr>
          <p:nvPr>
            <p:ph type="body" idx="1"/>
          </p:nvPr>
        </p:nvSpPr>
        <p:spPr>
          <a:xfrm>
            <a:off x="0" y="1857375"/>
            <a:ext cx="2857500" cy="4665663"/>
          </a:xfrm>
        </p:spPr>
        <p:txBody>
          <a:bodyPr/>
          <a:lstStyle/>
          <a:p>
            <a:pPr eaLnBrk="1" hangingPunct="1"/>
            <a:r>
              <a:rPr lang="en-GB" sz="1600" dirty="0" smtClean="0"/>
              <a:t>A firm produces X and Y which yield a profit of £30 and £40 per unit respectively</a:t>
            </a:r>
          </a:p>
          <a:p>
            <a:pPr eaLnBrk="1" hangingPunct="1"/>
            <a:r>
              <a:rPr lang="en-GB" sz="1600" dirty="0" smtClean="0"/>
              <a:t>The firm wants to find the combination </a:t>
            </a:r>
            <a:r>
              <a:rPr lang="en-GB" sz="1600" i="1" dirty="0" smtClean="0"/>
              <a:t>(x, y</a:t>
            </a:r>
            <a:r>
              <a:rPr lang="en-GB" sz="1600" dirty="0" smtClean="0"/>
              <a:t>) that </a:t>
            </a:r>
            <a:r>
              <a:rPr lang="en-GB" sz="1600" u="sng" dirty="0" smtClean="0"/>
              <a:t>maximises</a:t>
            </a:r>
            <a:r>
              <a:rPr lang="en-GB" sz="1600" dirty="0" smtClean="0"/>
              <a:t> its daily profit</a:t>
            </a:r>
            <a:r>
              <a:rPr lang="en-GB" sz="1600" i="1" dirty="0" smtClean="0"/>
              <a:t> </a:t>
            </a:r>
            <a:r>
              <a:rPr lang="en-GB" sz="1600" dirty="0" smtClean="0"/>
              <a:t>but that is also </a:t>
            </a:r>
            <a:r>
              <a:rPr lang="en-GB" sz="1600" u="sng" dirty="0" smtClean="0"/>
              <a:t>feasible</a:t>
            </a:r>
            <a:r>
              <a:rPr lang="en-GB" sz="1600" dirty="0" smtClean="0"/>
              <a:t> with its three departments:</a:t>
            </a:r>
          </a:p>
          <a:p>
            <a:pPr lvl="1" eaLnBrk="1" hangingPunct="1"/>
            <a:r>
              <a:rPr lang="en-GB" sz="1400" dirty="0" smtClean="0"/>
              <a:t>Max  30</a:t>
            </a:r>
            <a:r>
              <a:rPr lang="en-GB" sz="1400" i="1" dirty="0" smtClean="0"/>
              <a:t>x</a:t>
            </a:r>
            <a:r>
              <a:rPr lang="en-GB" sz="1400" dirty="0" smtClean="0"/>
              <a:t> + 40</a:t>
            </a:r>
            <a:r>
              <a:rPr lang="en-GB" sz="1400" i="1" dirty="0" smtClean="0"/>
              <a:t>y</a:t>
            </a:r>
            <a:r>
              <a:rPr lang="en-GB" sz="1400" dirty="0" smtClean="0"/>
              <a:t>  (daily profit)</a:t>
            </a:r>
          </a:p>
          <a:p>
            <a:pPr lvl="1" eaLnBrk="1" hangingPunct="1"/>
            <a:r>
              <a:rPr lang="en-GB" sz="1400" dirty="0" smtClean="0"/>
              <a:t>Subject to	 	3</a:t>
            </a:r>
            <a:r>
              <a:rPr lang="en-GB" sz="1400" i="1" dirty="0" smtClean="0">
                <a:cs typeface="Tahoma" pitchFamily="34" charset="0"/>
              </a:rPr>
              <a:t>x </a:t>
            </a:r>
            <a:r>
              <a:rPr lang="en-GB" sz="1400" dirty="0" smtClean="0">
                <a:cs typeface="Tahoma" pitchFamily="34" charset="0"/>
              </a:rPr>
              <a:t>+ 2</a:t>
            </a:r>
            <a:r>
              <a:rPr lang="en-GB" sz="1400" i="1" dirty="0" smtClean="0">
                <a:cs typeface="Tahoma" pitchFamily="34" charset="0"/>
              </a:rPr>
              <a:t>y </a:t>
            </a:r>
            <a:r>
              <a:rPr lang="en-GB" sz="1400" dirty="0" smtClean="0">
                <a:cs typeface="Tahoma" pitchFamily="34" charset="0"/>
              </a:rPr>
              <a:t>≤ 44</a:t>
            </a:r>
            <a:r>
              <a:rPr lang="en-GB" sz="1400" dirty="0" smtClean="0"/>
              <a:t>  (A)	</a:t>
            </a:r>
            <a:r>
              <a:rPr lang="en-GB" sz="1400" i="1" dirty="0" smtClean="0">
                <a:cs typeface="Tahoma" pitchFamily="34" charset="0"/>
              </a:rPr>
              <a:t>x </a:t>
            </a:r>
            <a:r>
              <a:rPr lang="en-GB" sz="1400" dirty="0" smtClean="0">
                <a:cs typeface="Tahoma" pitchFamily="34" charset="0"/>
              </a:rPr>
              <a:t>+ </a:t>
            </a:r>
            <a:r>
              <a:rPr lang="en-GB" sz="1400" i="1" dirty="0" smtClean="0">
                <a:cs typeface="Tahoma" pitchFamily="34" charset="0"/>
              </a:rPr>
              <a:t>y </a:t>
            </a:r>
            <a:r>
              <a:rPr lang="en-GB" sz="1400" dirty="0" smtClean="0">
                <a:cs typeface="Tahoma" pitchFamily="34" charset="0"/>
              </a:rPr>
              <a:t>≤ 16	(B)</a:t>
            </a:r>
          </a:p>
          <a:p>
            <a:pPr lvl="1" eaLnBrk="1" hangingPunct="1">
              <a:buFont typeface="Tahoma" pitchFamily="34" charset="0"/>
              <a:buNone/>
            </a:pPr>
            <a:r>
              <a:rPr lang="en-GB" sz="1400" dirty="0" smtClean="0">
                <a:cs typeface="Tahoma" pitchFamily="34" charset="0"/>
              </a:rPr>
              <a:t>		</a:t>
            </a:r>
            <a:r>
              <a:rPr lang="en-GB" sz="1400" i="1" dirty="0" smtClean="0">
                <a:cs typeface="Tahoma" pitchFamily="34" charset="0"/>
              </a:rPr>
              <a:t>x </a:t>
            </a:r>
            <a:r>
              <a:rPr lang="en-GB" sz="1400" dirty="0" smtClean="0">
                <a:cs typeface="Tahoma" pitchFamily="34" charset="0"/>
              </a:rPr>
              <a:t>+ 2</a:t>
            </a:r>
            <a:r>
              <a:rPr lang="en-GB" sz="1400" i="1" dirty="0" smtClean="0">
                <a:cs typeface="Tahoma" pitchFamily="34" charset="0"/>
              </a:rPr>
              <a:t>y </a:t>
            </a:r>
            <a:r>
              <a:rPr lang="en-GB" sz="1400" dirty="0" smtClean="0">
                <a:cs typeface="Tahoma" pitchFamily="34" charset="0"/>
              </a:rPr>
              <a:t>≤</a:t>
            </a:r>
            <a:r>
              <a:rPr lang="en-GB" sz="1400" i="1" dirty="0" smtClean="0">
                <a:cs typeface="Tahoma" pitchFamily="34" charset="0"/>
              </a:rPr>
              <a:t> </a:t>
            </a:r>
            <a:r>
              <a:rPr lang="en-GB" sz="1400" dirty="0" smtClean="0">
                <a:cs typeface="Tahoma" pitchFamily="34" charset="0"/>
              </a:rPr>
              <a:t>24	(C)</a:t>
            </a:r>
          </a:p>
        </p:txBody>
      </p:sp>
      <p:grpSp>
        <p:nvGrpSpPr>
          <p:cNvPr id="2" name="Group 3"/>
          <p:cNvGrpSpPr>
            <a:grpSpLocks/>
          </p:cNvGrpSpPr>
          <p:nvPr/>
        </p:nvGrpSpPr>
        <p:grpSpPr bwMode="auto">
          <a:xfrm>
            <a:off x="2714625" y="1143000"/>
            <a:ext cx="6429375" cy="4857750"/>
            <a:chOff x="900113" y="1196975"/>
            <a:chExt cx="7559675" cy="5141913"/>
          </a:xfrm>
        </p:grpSpPr>
        <p:sp>
          <p:nvSpPr>
            <p:cNvPr id="14342" name="Text Box 12"/>
            <p:cNvSpPr txBox="1">
              <a:spLocks noChangeArrowheads="1"/>
            </p:cNvSpPr>
            <p:nvPr/>
          </p:nvSpPr>
          <p:spPr bwMode="auto">
            <a:xfrm>
              <a:off x="1187450" y="5734050"/>
              <a:ext cx="360363" cy="400050"/>
            </a:xfrm>
            <a:prstGeom prst="rect">
              <a:avLst/>
            </a:prstGeom>
            <a:noFill/>
            <a:ln w="9525">
              <a:noFill/>
              <a:miter lim="800000"/>
              <a:headEnd/>
              <a:tailEnd/>
            </a:ln>
          </p:spPr>
          <p:txBody>
            <a:bodyPr>
              <a:spAutoFit/>
            </a:bodyPr>
            <a:lstStyle/>
            <a:p>
              <a:pPr>
                <a:spcBef>
                  <a:spcPct val="50000"/>
                </a:spcBef>
              </a:pPr>
              <a:r>
                <a:rPr lang="en-GB" sz="2000" b="1" dirty="0"/>
                <a:t>0</a:t>
              </a:r>
            </a:p>
          </p:txBody>
        </p:sp>
        <p:sp>
          <p:nvSpPr>
            <p:cNvPr id="14343" name="Text Box 13"/>
            <p:cNvSpPr txBox="1">
              <a:spLocks noChangeArrowheads="1"/>
            </p:cNvSpPr>
            <p:nvPr/>
          </p:nvSpPr>
          <p:spPr bwMode="auto">
            <a:xfrm>
              <a:off x="7524750" y="5876925"/>
              <a:ext cx="431800" cy="461963"/>
            </a:xfrm>
            <a:prstGeom prst="rect">
              <a:avLst/>
            </a:prstGeom>
            <a:noFill/>
            <a:ln w="9525">
              <a:noFill/>
              <a:miter lim="800000"/>
              <a:headEnd/>
              <a:tailEnd/>
            </a:ln>
          </p:spPr>
          <p:txBody>
            <a:bodyPr>
              <a:spAutoFit/>
            </a:bodyPr>
            <a:lstStyle/>
            <a:p>
              <a:pPr>
                <a:spcBef>
                  <a:spcPct val="50000"/>
                </a:spcBef>
              </a:pPr>
              <a:r>
                <a:rPr lang="en-GB" b="1" i="1" dirty="0"/>
                <a:t>x</a:t>
              </a:r>
              <a:endParaRPr lang="en-GB" b="1" dirty="0"/>
            </a:p>
          </p:txBody>
        </p:sp>
        <p:sp>
          <p:nvSpPr>
            <p:cNvPr id="14344" name="Text Box 14"/>
            <p:cNvSpPr txBox="1">
              <a:spLocks noChangeArrowheads="1"/>
            </p:cNvSpPr>
            <p:nvPr/>
          </p:nvSpPr>
          <p:spPr bwMode="auto">
            <a:xfrm>
              <a:off x="900113" y="1196975"/>
              <a:ext cx="574675" cy="461963"/>
            </a:xfrm>
            <a:prstGeom prst="rect">
              <a:avLst/>
            </a:prstGeom>
            <a:noFill/>
            <a:ln w="9525">
              <a:noFill/>
              <a:miter lim="800000"/>
              <a:headEnd/>
              <a:tailEnd/>
            </a:ln>
          </p:spPr>
          <p:txBody>
            <a:bodyPr>
              <a:spAutoFit/>
            </a:bodyPr>
            <a:lstStyle/>
            <a:p>
              <a:pPr>
                <a:spcBef>
                  <a:spcPct val="50000"/>
                </a:spcBef>
              </a:pPr>
              <a:r>
                <a:rPr lang="en-GB" b="1" i="1" dirty="0"/>
                <a:t>y</a:t>
              </a:r>
              <a:endParaRPr lang="en-GB" b="1" dirty="0"/>
            </a:p>
          </p:txBody>
        </p:sp>
        <p:sp>
          <p:nvSpPr>
            <p:cNvPr id="14345" name="Text Box 18"/>
            <p:cNvSpPr txBox="1">
              <a:spLocks noChangeArrowheads="1"/>
            </p:cNvSpPr>
            <p:nvPr/>
          </p:nvSpPr>
          <p:spPr bwMode="auto">
            <a:xfrm>
              <a:off x="5364163" y="1268413"/>
              <a:ext cx="2520950" cy="784225"/>
            </a:xfrm>
            <a:prstGeom prst="rect">
              <a:avLst/>
            </a:prstGeom>
            <a:noFill/>
            <a:ln w="9525">
              <a:solidFill>
                <a:srgbClr val="FFFFFF"/>
              </a:solidFill>
              <a:miter lim="800000"/>
              <a:headEnd/>
              <a:tailEnd/>
            </a:ln>
          </p:spPr>
          <p:txBody>
            <a:bodyPr>
              <a:spAutoFit/>
            </a:bodyPr>
            <a:lstStyle/>
            <a:p>
              <a:pPr>
                <a:spcBef>
                  <a:spcPct val="50000"/>
                </a:spcBef>
              </a:pPr>
              <a:r>
                <a:rPr lang="en-GB" sz="1800" b="1" dirty="0"/>
                <a:t>Isoprofit lines </a:t>
              </a:r>
            </a:p>
            <a:p>
              <a:pPr>
                <a:spcBef>
                  <a:spcPct val="50000"/>
                </a:spcBef>
              </a:pPr>
              <a:r>
                <a:rPr lang="en-GB" sz="1800" b="1" dirty="0"/>
                <a:t>(e.g. 30</a:t>
              </a:r>
              <a:r>
                <a:rPr lang="en-GB" sz="1800" b="1" i="1" dirty="0"/>
                <a:t>x </a:t>
              </a:r>
              <a:r>
                <a:rPr lang="en-GB" sz="1800" b="1" dirty="0"/>
                <a:t>+ 40</a:t>
              </a:r>
              <a:r>
                <a:rPr lang="en-GB" sz="1800" b="1" i="1" dirty="0"/>
                <a:t>y </a:t>
              </a:r>
              <a:r>
                <a:rPr lang="en-GB" sz="1800" b="1" dirty="0"/>
                <a:t>= </a:t>
              </a:r>
              <a:r>
                <a:rPr lang="en-GB" sz="1800" b="1" i="1" dirty="0"/>
                <a:t>z)</a:t>
              </a:r>
              <a:endParaRPr lang="en-GB" sz="1800" b="1" dirty="0"/>
            </a:p>
          </p:txBody>
        </p:sp>
        <p:sp>
          <p:nvSpPr>
            <p:cNvPr id="14346" name="Text Box 19"/>
            <p:cNvSpPr txBox="1">
              <a:spLocks noChangeArrowheads="1"/>
            </p:cNvSpPr>
            <p:nvPr/>
          </p:nvSpPr>
          <p:spPr bwMode="auto">
            <a:xfrm>
              <a:off x="1979613" y="1341438"/>
              <a:ext cx="2951162" cy="1075069"/>
            </a:xfrm>
            <a:prstGeom prst="rect">
              <a:avLst/>
            </a:prstGeom>
            <a:noFill/>
            <a:ln w="9525">
              <a:solidFill>
                <a:srgbClr val="FFFFFF"/>
              </a:solidFill>
              <a:miter lim="800000"/>
              <a:headEnd/>
              <a:tailEnd/>
            </a:ln>
          </p:spPr>
          <p:txBody>
            <a:bodyPr>
              <a:spAutoFit/>
            </a:bodyPr>
            <a:lstStyle/>
            <a:p>
              <a:pPr>
                <a:spcBef>
                  <a:spcPct val="50000"/>
                </a:spcBef>
              </a:pPr>
              <a:r>
                <a:rPr lang="en-GB" sz="2000" b="1" dirty="0"/>
                <a:t>Profit maximising output combination (</a:t>
              </a:r>
              <a:r>
                <a:rPr lang="en-GB" sz="2000" b="1" i="1" dirty="0"/>
                <a:t>x, y)</a:t>
              </a:r>
              <a:endParaRPr lang="en-GB" sz="2000" b="1" dirty="0"/>
            </a:p>
          </p:txBody>
        </p:sp>
        <p:sp>
          <p:nvSpPr>
            <p:cNvPr id="14347" name="Line 3"/>
            <p:cNvSpPr>
              <a:spLocks noChangeShapeType="1"/>
            </p:cNvSpPr>
            <p:nvPr/>
          </p:nvSpPr>
          <p:spPr bwMode="auto">
            <a:xfrm>
              <a:off x="1692275" y="5805488"/>
              <a:ext cx="6192838" cy="0"/>
            </a:xfrm>
            <a:prstGeom prst="line">
              <a:avLst/>
            </a:prstGeom>
            <a:noFill/>
            <a:ln w="19050">
              <a:solidFill>
                <a:schemeClr val="tx1"/>
              </a:solidFill>
              <a:round/>
              <a:headEnd/>
              <a:tailEnd type="triangle" w="med" len="med"/>
            </a:ln>
          </p:spPr>
          <p:txBody>
            <a:bodyPr/>
            <a:lstStyle/>
            <a:p>
              <a:endParaRPr lang="en-GB" dirty="0"/>
            </a:p>
          </p:txBody>
        </p:sp>
        <p:sp>
          <p:nvSpPr>
            <p:cNvPr id="14348" name="Line 4"/>
            <p:cNvSpPr>
              <a:spLocks noChangeShapeType="1"/>
            </p:cNvSpPr>
            <p:nvPr/>
          </p:nvSpPr>
          <p:spPr bwMode="auto">
            <a:xfrm flipV="1">
              <a:off x="1692275" y="1412875"/>
              <a:ext cx="0" cy="4392613"/>
            </a:xfrm>
            <a:prstGeom prst="line">
              <a:avLst/>
            </a:prstGeom>
            <a:noFill/>
            <a:ln w="19050">
              <a:solidFill>
                <a:schemeClr val="tx1"/>
              </a:solidFill>
              <a:round/>
              <a:headEnd/>
              <a:tailEnd type="triangle" w="med" len="med"/>
            </a:ln>
          </p:spPr>
          <p:txBody>
            <a:bodyPr/>
            <a:lstStyle/>
            <a:p>
              <a:endParaRPr lang="en-GB" dirty="0"/>
            </a:p>
          </p:txBody>
        </p:sp>
        <p:sp>
          <p:nvSpPr>
            <p:cNvPr id="14349" name="Line 21"/>
            <p:cNvSpPr>
              <a:spLocks noChangeShapeType="1"/>
            </p:cNvSpPr>
            <p:nvPr/>
          </p:nvSpPr>
          <p:spPr bwMode="auto">
            <a:xfrm>
              <a:off x="1692275" y="3500438"/>
              <a:ext cx="1943100" cy="215900"/>
            </a:xfrm>
            <a:prstGeom prst="line">
              <a:avLst/>
            </a:prstGeom>
            <a:noFill/>
            <a:ln w="57150">
              <a:solidFill>
                <a:schemeClr val="accent2"/>
              </a:solidFill>
              <a:round/>
              <a:headEnd/>
              <a:tailEnd/>
            </a:ln>
          </p:spPr>
          <p:txBody>
            <a:bodyPr/>
            <a:lstStyle/>
            <a:p>
              <a:endParaRPr lang="en-GB" dirty="0"/>
            </a:p>
          </p:txBody>
        </p:sp>
        <p:sp>
          <p:nvSpPr>
            <p:cNvPr id="14350" name="Line 22"/>
            <p:cNvSpPr>
              <a:spLocks noChangeShapeType="1"/>
            </p:cNvSpPr>
            <p:nvPr/>
          </p:nvSpPr>
          <p:spPr bwMode="auto">
            <a:xfrm>
              <a:off x="3635375" y="3716338"/>
              <a:ext cx="865188" cy="504825"/>
            </a:xfrm>
            <a:prstGeom prst="line">
              <a:avLst/>
            </a:prstGeom>
            <a:noFill/>
            <a:ln w="57150">
              <a:solidFill>
                <a:schemeClr val="accent2"/>
              </a:solidFill>
              <a:round/>
              <a:headEnd/>
              <a:tailEnd/>
            </a:ln>
          </p:spPr>
          <p:txBody>
            <a:bodyPr/>
            <a:lstStyle/>
            <a:p>
              <a:endParaRPr lang="en-GB" dirty="0"/>
            </a:p>
          </p:txBody>
        </p:sp>
        <p:sp>
          <p:nvSpPr>
            <p:cNvPr id="14351" name="Line 23"/>
            <p:cNvSpPr>
              <a:spLocks noChangeShapeType="1"/>
            </p:cNvSpPr>
            <p:nvPr/>
          </p:nvSpPr>
          <p:spPr bwMode="auto">
            <a:xfrm>
              <a:off x="4500563" y="4221163"/>
              <a:ext cx="1150937" cy="1584325"/>
            </a:xfrm>
            <a:prstGeom prst="line">
              <a:avLst/>
            </a:prstGeom>
            <a:noFill/>
            <a:ln w="57150">
              <a:solidFill>
                <a:schemeClr val="accent2"/>
              </a:solidFill>
              <a:round/>
              <a:headEnd/>
              <a:tailEnd/>
            </a:ln>
          </p:spPr>
          <p:txBody>
            <a:bodyPr/>
            <a:lstStyle/>
            <a:p>
              <a:endParaRPr lang="en-GB" dirty="0"/>
            </a:p>
          </p:txBody>
        </p:sp>
        <p:sp>
          <p:nvSpPr>
            <p:cNvPr id="14352" name="Line 26"/>
            <p:cNvSpPr>
              <a:spLocks noChangeShapeType="1"/>
            </p:cNvSpPr>
            <p:nvPr/>
          </p:nvSpPr>
          <p:spPr bwMode="auto">
            <a:xfrm>
              <a:off x="1692275" y="3068638"/>
              <a:ext cx="5543550" cy="1800225"/>
            </a:xfrm>
            <a:prstGeom prst="line">
              <a:avLst/>
            </a:prstGeom>
            <a:noFill/>
            <a:ln w="57150">
              <a:solidFill>
                <a:srgbClr val="FF3300"/>
              </a:solidFill>
              <a:round/>
              <a:headEnd/>
              <a:tailEnd/>
            </a:ln>
          </p:spPr>
          <p:txBody>
            <a:bodyPr/>
            <a:lstStyle/>
            <a:p>
              <a:endParaRPr lang="en-GB" dirty="0"/>
            </a:p>
          </p:txBody>
        </p:sp>
        <p:sp>
          <p:nvSpPr>
            <p:cNvPr id="14353" name="Line 27"/>
            <p:cNvSpPr>
              <a:spLocks noChangeShapeType="1"/>
            </p:cNvSpPr>
            <p:nvPr/>
          </p:nvSpPr>
          <p:spPr bwMode="auto">
            <a:xfrm>
              <a:off x="1692275" y="3500438"/>
              <a:ext cx="5543550" cy="1800225"/>
            </a:xfrm>
            <a:prstGeom prst="line">
              <a:avLst/>
            </a:prstGeom>
            <a:noFill/>
            <a:ln w="57150">
              <a:solidFill>
                <a:schemeClr val="tx1"/>
              </a:solidFill>
              <a:round/>
              <a:headEnd/>
              <a:tailEnd/>
            </a:ln>
          </p:spPr>
          <p:txBody>
            <a:bodyPr/>
            <a:lstStyle/>
            <a:p>
              <a:endParaRPr lang="en-GB" dirty="0"/>
            </a:p>
          </p:txBody>
        </p:sp>
        <p:sp>
          <p:nvSpPr>
            <p:cNvPr id="14354" name="Line 28"/>
            <p:cNvSpPr>
              <a:spLocks noChangeShapeType="1"/>
            </p:cNvSpPr>
            <p:nvPr/>
          </p:nvSpPr>
          <p:spPr bwMode="auto">
            <a:xfrm>
              <a:off x="1692275" y="3933825"/>
              <a:ext cx="5543550" cy="1800225"/>
            </a:xfrm>
            <a:prstGeom prst="line">
              <a:avLst/>
            </a:prstGeom>
            <a:noFill/>
            <a:ln w="57150">
              <a:solidFill>
                <a:schemeClr val="tx1"/>
              </a:solidFill>
              <a:round/>
              <a:headEnd/>
              <a:tailEnd/>
            </a:ln>
          </p:spPr>
          <p:txBody>
            <a:bodyPr/>
            <a:lstStyle/>
            <a:p>
              <a:endParaRPr lang="en-GB" dirty="0"/>
            </a:p>
          </p:txBody>
        </p:sp>
        <p:sp>
          <p:nvSpPr>
            <p:cNvPr id="14355" name="Line 29"/>
            <p:cNvSpPr>
              <a:spLocks noChangeShapeType="1"/>
            </p:cNvSpPr>
            <p:nvPr/>
          </p:nvSpPr>
          <p:spPr bwMode="auto">
            <a:xfrm>
              <a:off x="1692275" y="2636838"/>
              <a:ext cx="5543550" cy="1800225"/>
            </a:xfrm>
            <a:prstGeom prst="line">
              <a:avLst/>
            </a:prstGeom>
            <a:noFill/>
            <a:ln w="57150">
              <a:solidFill>
                <a:schemeClr val="tx1"/>
              </a:solidFill>
              <a:round/>
              <a:headEnd/>
              <a:tailEnd/>
            </a:ln>
          </p:spPr>
          <p:txBody>
            <a:bodyPr/>
            <a:lstStyle/>
            <a:p>
              <a:endParaRPr lang="en-GB" dirty="0"/>
            </a:p>
          </p:txBody>
        </p:sp>
        <p:sp>
          <p:nvSpPr>
            <p:cNvPr id="14356" name="Line 31"/>
            <p:cNvSpPr>
              <a:spLocks noChangeShapeType="1"/>
            </p:cNvSpPr>
            <p:nvPr/>
          </p:nvSpPr>
          <p:spPr bwMode="auto">
            <a:xfrm>
              <a:off x="3132138" y="1989138"/>
              <a:ext cx="431800" cy="1655762"/>
            </a:xfrm>
            <a:prstGeom prst="line">
              <a:avLst/>
            </a:prstGeom>
            <a:noFill/>
            <a:ln w="28575">
              <a:solidFill>
                <a:schemeClr val="tx1"/>
              </a:solidFill>
              <a:prstDash val="dash"/>
              <a:round/>
              <a:headEnd/>
              <a:tailEnd type="triangle" w="med" len="med"/>
            </a:ln>
          </p:spPr>
          <p:txBody>
            <a:bodyPr/>
            <a:lstStyle/>
            <a:p>
              <a:endParaRPr lang="en-GB" dirty="0"/>
            </a:p>
          </p:txBody>
        </p:sp>
        <p:sp>
          <p:nvSpPr>
            <p:cNvPr id="14357" name="Line 32"/>
            <p:cNvSpPr>
              <a:spLocks noChangeShapeType="1"/>
            </p:cNvSpPr>
            <p:nvPr/>
          </p:nvSpPr>
          <p:spPr bwMode="auto">
            <a:xfrm flipH="1">
              <a:off x="4572000" y="2133600"/>
              <a:ext cx="1728788" cy="1366838"/>
            </a:xfrm>
            <a:prstGeom prst="line">
              <a:avLst/>
            </a:prstGeom>
            <a:noFill/>
            <a:ln w="28575">
              <a:solidFill>
                <a:schemeClr val="tx1"/>
              </a:solidFill>
              <a:prstDash val="dash"/>
              <a:round/>
              <a:headEnd/>
              <a:tailEnd type="triangle" w="med" len="med"/>
            </a:ln>
          </p:spPr>
          <p:txBody>
            <a:bodyPr/>
            <a:lstStyle/>
            <a:p>
              <a:endParaRPr lang="en-GB" dirty="0"/>
            </a:p>
          </p:txBody>
        </p:sp>
        <p:sp>
          <p:nvSpPr>
            <p:cNvPr id="14358" name="Oval 33"/>
            <p:cNvSpPr>
              <a:spLocks noChangeArrowheads="1"/>
            </p:cNvSpPr>
            <p:nvPr/>
          </p:nvSpPr>
          <p:spPr bwMode="auto">
            <a:xfrm>
              <a:off x="3492500" y="3644900"/>
              <a:ext cx="215900" cy="215900"/>
            </a:xfrm>
            <a:prstGeom prst="ellipse">
              <a:avLst/>
            </a:prstGeom>
            <a:noFill/>
            <a:ln w="28575">
              <a:solidFill>
                <a:srgbClr val="FDA311"/>
              </a:solidFill>
              <a:round/>
              <a:headEnd/>
              <a:tailEnd/>
            </a:ln>
          </p:spPr>
          <p:txBody>
            <a:bodyPr wrap="none" anchor="ctr"/>
            <a:lstStyle/>
            <a:p>
              <a:endParaRPr lang="en-US" dirty="0"/>
            </a:p>
          </p:txBody>
        </p:sp>
        <p:sp>
          <p:nvSpPr>
            <p:cNvPr id="14359" name="Text Box 36"/>
            <p:cNvSpPr txBox="1">
              <a:spLocks noChangeArrowheads="1"/>
            </p:cNvSpPr>
            <p:nvPr/>
          </p:nvSpPr>
          <p:spPr bwMode="auto">
            <a:xfrm rot="-1988764">
              <a:off x="2351088" y="4583113"/>
              <a:ext cx="1619250" cy="368300"/>
            </a:xfrm>
            <a:prstGeom prst="rect">
              <a:avLst/>
            </a:prstGeom>
            <a:solidFill>
              <a:schemeClr val="accent2"/>
            </a:solidFill>
            <a:ln w="9525">
              <a:solidFill>
                <a:srgbClr val="FFFFFF"/>
              </a:solidFill>
              <a:miter lim="800000"/>
              <a:headEnd/>
              <a:tailEnd/>
            </a:ln>
          </p:spPr>
          <p:txBody>
            <a:bodyPr>
              <a:spAutoFit/>
            </a:bodyPr>
            <a:lstStyle/>
            <a:p>
              <a:pPr algn="ctr">
                <a:spcBef>
                  <a:spcPct val="50000"/>
                </a:spcBef>
              </a:pPr>
              <a:r>
                <a:rPr lang="en-GB" sz="1800" b="1" dirty="0"/>
                <a:t>Feasible Set</a:t>
              </a:r>
            </a:p>
          </p:txBody>
        </p:sp>
        <p:sp>
          <p:nvSpPr>
            <p:cNvPr id="14360" name="Line 41"/>
            <p:cNvSpPr>
              <a:spLocks noChangeShapeType="1"/>
            </p:cNvSpPr>
            <p:nvPr/>
          </p:nvSpPr>
          <p:spPr bwMode="auto">
            <a:xfrm>
              <a:off x="3563938" y="3716338"/>
              <a:ext cx="4895850" cy="360362"/>
            </a:xfrm>
            <a:prstGeom prst="line">
              <a:avLst/>
            </a:prstGeom>
            <a:noFill/>
            <a:ln w="28575">
              <a:solidFill>
                <a:schemeClr val="accent2"/>
              </a:solidFill>
              <a:prstDash val="sysDot"/>
              <a:round/>
              <a:headEnd/>
              <a:tailEnd/>
            </a:ln>
          </p:spPr>
          <p:txBody>
            <a:bodyPr/>
            <a:lstStyle/>
            <a:p>
              <a:endParaRPr lang="en-GB" dirty="0"/>
            </a:p>
          </p:txBody>
        </p:sp>
        <p:sp>
          <p:nvSpPr>
            <p:cNvPr id="14361" name="Line 42"/>
            <p:cNvSpPr>
              <a:spLocks noChangeShapeType="1"/>
            </p:cNvSpPr>
            <p:nvPr/>
          </p:nvSpPr>
          <p:spPr bwMode="auto">
            <a:xfrm flipH="1" flipV="1">
              <a:off x="1692275" y="2565400"/>
              <a:ext cx="1943100" cy="1150938"/>
            </a:xfrm>
            <a:prstGeom prst="line">
              <a:avLst/>
            </a:prstGeom>
            <a:noFill/>
            <a:ln w="28575">
              <a:solidFill>
                <a:schemeClr val="accent2"/>
              </a:solidFill>
              <a:prstDash val="sysDot"/>
              <a:round/>
              <a:headEnd/>
              <a:tailEnd/>
            </a:ln>
          </p:spPr>
          <p:txBody>
            <a:bodyPr/>
            <a:lstStyle/>
            <a:p>
              <a:endParaRPr lang="en-GB" dirty="0"/>
            </a:p>
          </p:txBody>
        </p:sp>
        <p:sp>
          <p:nvSpPr>
            <p:cNvPr id="14362" name="Line 43"/>
            <p:cNvSpPr>
              <a:spLocks noChangeShapeType="1"/>
            </p:cNvSpPr>
            <p:nvPr/>
          </p:nvSpPr>
          <p:spPr bwMode="auto">
            <a:xfrm>
              <a:off x="4500563" y="4221163"/>
              <a:ext cx="2951162" cy="1512887"/>
            </a:xfrm>
            <a:prstGeom prst="line">
              <a:avLst/>
            </a:prstGeom>
            <a:noFill/>
            <a:ln w="28575">
              <a:solidFill>
                <a:schemeClr val="accent2"/>
              </a:solidFill>
              <a:prstDash val="sysDot"/>
              <a:round/>
              <a:headEnd/>
              <a:tailEnd/>
            </a:ln>
          </p:spPr>
          <p:txBody>
            <a:bodyPr/>
            <a:lstStyle/>
            <a:p>
              <a:endParaRPr lang="en-GB" dirty="0"/>
            </a:p>
          </p:txBody>
        </p:sp>
        <p:sp>
          <p:nvSpPr>
            <p:cNvPr id="14363" name="Line 44"/>
            <p:cNvSpPr>
              <a:spLocks noChangeShapeType="1"/>
            </p:cNvSpPr>
            <p:nvPr/>
          </p:nvSpPr>
          <p:spPr bwMode="auto">
            <a:xfrm flipH="1" flipV="1">
              <a:off x="3419475" y="2492375"/>
              <a:ext cx="1081088" cy="1728788"/>
            </a:xfrm>
            <a:prstGeom prst="line">
              <a:avLst/>
            </a:prstGeom>
            <a:noFill/>
            <a:ln w="28575">
              <a:solidFill>
                <a:schemeClr val="accent2"/>
              </a:solidFill>
              <a:prstDash val="sysDot"/>
              <a:round/>
              <a:headEnd/>
              <a:tailEnd/>
            </a:ln>
          </p:spPr>
          <p:txBody>
            <a:bodyPr/>
            <a:lstStyle/>
            <a:p>
              <a:endParaRPr lang="en-GB" dirty="0"/>
            </a:p>
          </p:txBody>
        </p:sp>
        <p:sp>
          <p:nvSpPr>
            <p:cNvPr id="14364" name="Text Box 45"/>
            <p:cNvSpPr txBox="1">
              <a:spLocks noChangeArrowheads="1"/>
            </p:cNvSpPr>
            <p:nvPr/>
          </p:nvSpPr>
          <p:spPr bwMode="auto">
            <a:xfrm rot="1646788">
              <a:off x="6443663" y="4976813"/>
              <a:ext cx="1368425" cy="647700"/>
            </a:xfrm>
            <a:prstGeom prst="rect">
              <a:avLst/>
            </a:prstGeom>
            <a:noFill/>
            <a:ln w="9525">
              <a:noFill/>
              <a:miter lim="800000"/>
              <a:headEnd/>
              <a:tailEnd/>
            </a:ln>
          </p:spPr>
          <p:txBody>
            <a:bodyPr>
              <a:spAutoFit/>
            </a:bodyPr>
            <a:lstStyle/>
            <a:p>
              <a:pPr algn="ctr">
                <a:spcBef>
                  <a:spcPct val="50000"/>
                </a:spcBef>
              </a:pPr>
              <a:r>
                <a:rPr lang="en-GB" sz="1800" dirty="0">
                  <a:solidFill>
                    <a:schemeClr val="accent2"/>
                  </a:solidFill>
                </a:rPr>
                <a:t>Constraint </a:t>
              </a:r>
              <a:r>
                <a:rPr lang="en-GB" sz="1800" b="1" dirty="0">
                  <a:solidFill>
                    <a:schemeClr val="accent2"/>
                  </a:solidFill>
                </a:rPr>
                <a:t>B</a:t>
              </a:r>
              <a:endParaRPr lang="en-GB" sz="1800" dirty="0">
                <a:solidFill>
                  <a:schemeClr val="accent2"/>
                </a:solidFill>
              </a:endParaRPr>
            </a:p>
          </p:txBody>
        </p:sp>
        <p:sp>
          <p:nvSpPr>
            <p:cNvPr id="14365" name="Text Box 46"/>
            <p:cNvSpPr txBox="1">
              <a:spLocks noChangeArrowheads="1"/>
            </p:cNvSpPr>
            <p:nvPr/>
          </p:nvSpPr>
          <p:spPr bwMode="auto">
            <a:xfrm rot="281811">
              <a:off x="6948488" y="3455988"/>
              <a:ext cx="1368425" cy="647700"/>
            </a:xfrm>
            <a:prstGeom prst="rect">
              <a:avLst/>
            </a:prstGeom>
            <a:noFill/>
            <a:ln w="9525">
              <a:noFill/>
              <a:miter lim="800000"/>
              <a:headEnd/>
              <a:tailEnd/>
            </a:ln>
          </p:spPr>
          <p:txBody>
            <a:bodyPr>
              <a:spAutoFit/>
            </a:bodyPr>
            <a:lstStyle/>
            <a:p>
              <a:pPr algn="ctr">
                <a:spcBef>
                  <a:spcPct val="50000"/>
                </a:spcBef>
              </a:pPr>
              <a:r>
                <a:rPr lang="en-GB" sz="1800" dirty="0">
                  <a:solidFill>
                    <a:schemeClr val="accent2"/>
                  </a:solidFill>
                </a:rPr>
                <a:t>Constraint </a:t>
              </a:r>
              <a:r>
                <a:rPr lang="en-GB" sz="1800" b="1" dirty="0">
                  <a:solidFill>
                    <a:schemeClr val="accent2"/>
                  </a:solidFill>
                </a:rPr>
                <a:t>C</a:t>
              </a:r>
              <a:endParaRPr lang="en-GB" sz="1800" dirty="0">
                <a:solidFill>
                  <a:schemeClr val="accent2"/>
                </a:solidFill>
              </a:endParaRPr>
            </a:p>
          </p:txBody>
        </p:sp>
      </p:grpSp>
      <p:sp>
        <p:nvSpPr>
          <p:cNvPr id="14341" name="Text Box 34"/>
          <p:cNvSpPr txBox="1">
            <a:spLocks noChangeArrowheads="1"/>
          </p:cNvSpPr>
          <p:nvPr/>
        </p:nvSpPr>
        <p:spPr bwMode="auto">
          <a:xfrm rot="3170314">
            <a:off x="5773737" y="4632326"/>
            <a:ext cx="1368425" cy="647700"/>
          </a:xfrm>
          <a:prstGeom prst="rect">
            <a:avLst/>
          </a:prstGeom>
          <a:noFill/>
          <a:ln w="9525">
            <a:noFill/>
            <a:miter lim="800000"/>
            <a:headEnd/>
            <a:tailEnd/>
          </a:ln>
        </p:spPr>
        <p:txBody>
          <a:bodyPr>
            <a:spAutoFit/>
          </a:bodyPr>
          <a:lstStyle/>
          <a:p>
            <a:pPr algn="ctr">
              <a:spcBef>
                <a:spcPct val="50000"/>
              </a:spcBef>
            </a:pPr>
            <a:r>
              <a:rPr lang="en-GB" sz="1800" dirty="0">
                <a:solidFill>
                  <a:schemeClr val="accent2"/>
                </a:solidFill>
              </a:rPr>
              <a:t>Constraint </a:t>
            </a:r>
            <a:r>
              <a:rPr lang="en-GB" sz="1800" b="1" dirty="0">
                <a:solidFill>
                  <a:schemeClr val="accent2"/>
                </a:solidFill>
              </a:rPr>
              <a:t>A</a:t>
            </a:r>
            <a:endParaRPr lang="en-GB" sz="1800" dirty="0">
              <a:solidFill>
                <a:schemeClr val="accent2"/>
              </a:solidFill>
            </a:endParaRPr>
          </a:p>
        </p:txBody>
      </p:sp>
      <p:sp>
        <p:nvSpPr>
          <p:cNvPr id="30" name="Slide Number Placeholder 29"/>
          <p:cNvSpPr>
            <a:spLocks noGrp="1"/>
          </p:cNvSpPr>
          <p:nvPr>
            <p:ph type="sldNum" sz="quarter" idx="10"/>
          </p:nvPr>
        </p:nvSpPr>
        <p:spPr/>
        <p:txBody>
          <a:bodyPr/>
          <a:lstStyle/>
          <a:p>
            <a:pPr>
              <a:defRPr/>
            </a:pPr>
            <a:fld id="{A64D84BE-BF1F-4F7F-BB63-67B959890C52}"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a:xfrm>
            <a:off x="6553200" y="6245225"/>
            <a:ext cx="2133600" cy="476250"/>
          </a:xfrm>
        </p:spPr>
        <p:txBody>
          <a:bodyPr/>
          <a:lstStyle/>
          <a:p>
            <a:pPr>
              <a:defRPr/>
            </a:pPr>
            <a:fld id="{7AF4BDBD-1926-4ECB-984C-2BEC17616EB7}" type="slidenum">
              <a:rPr lang="en-US"/>
              <a:pPr>
                <a:defRPr/>
              </a:pPr>
              <a:t>11</a:t>
            </a:fld>
            <a:endParaRPr lang="en-US" dirty="0"/>
          </a:p>
        </p:txBody>
      </p:sp>
      <p:sp>
        <p:nvSpPr>
          <p:cNvPr id="15363" name="Rectangle 2"/>
          <p:cNvSpPr>
            <a:spLocks noGrp="1" noChangeArrowheads="1"/>
          </p:cNvSpPr>
          <p:nvPr>
            <p:ph type="title"/>
          </p:nvPr>
        </p:nvSpPr>
        <p:spPr>
          <a:xfrm>
            <a:off x="457200" y="477838"/>
            <a:ext cx="8229600" cy="736600"/>
          </a:xfrm>
        </p:spPr>
        <p:txBody>
          <a:bodyPr/>
          <a:lstStyle/>
          <a:p>
            <a:pPr eaLnBrk="1" hangingPunct="1"/>
            <a:r>
              <a:rPr lang="en-GB" dirty="0" smtClean="0">
                <a:cs typeface="Times New Roman" pitchFamily="18" charset="0"/>
              </a:rPr>
              <a:t>Simulation models</a:t>
            </a:r>
          </a:p>
        </p:txBody>
      </p:sp>
      <p:sp>
        <p:nvSpPr>
          <p:cNvPr id="15364" name="Rectangle 3"/>
          <p:cNvSpPr>
            <a:spLocks noGrp="1" noChangeArrowheads="1"/>
          </p:cNvSpPr>
          <p:nvPr>
            <p:ph type="body" idx="1"/>
          </p:nvPr>
        </p:nvSpPr>
        <p:spPr>
          <a:xfrm>
            <a:off x="468313" y="1351128"/>
            <a:ext cx="8318500" cy="5194135"/>
          </a:xfrm>
        </p:spPr>
        <p:txBody>
          <a:bodyPr/>
          <a:lstStyle/>
          <a:p>
            <a:pPr eaLnBrk="1" hangingPunct="1"/>
            <a:r>
              <a:rPr lang="en-GB" sz="2000" dirty="0" smtClean="0">
                <a:cs typeface="Times New Roman" pitchFamily="18" charset="0"/>
              </a:rPr>
              <a:t>Most common type of energy model</a:t>
            </a:r>
          </a:p>
          <a:p>
            <a:pPr lvl="1" eaLnBrk="1" hangingPunct="1"/>
            <a:r>
              <a:rPr lang="en-GB" sz="1800" dirty="0" smtClean="0">
                <a:cs typeface="Times New Roman" pitchFamily="18" charset="0"/>
              </a:rPr>
              <a:t>Note; sometime accounting and simulation model types are differentiated</a:t>
            </a:r>
          </a:p>
          <a:p>
            <a:pPr lvl="1" eaLnBrk="1" hangingPunct="1"/>
            <a:r>
              <a:rPr lang="en-GB" sz="1800" dirty="0" smtClean="0">
                <a:cs typeface="Times New Roman" pitchFamily="18" charset="0"/>
              </a:rPr>
              <a:t>e.g. POLES, LEAP</a:t>
            </a:r>
          </a:p>
          <a:p>
            <a:pPr eaLnBrk="1" hangingPunct="1"/>
            <a:r>
              <a:rPr lang="en-GB" sz="2000" dirty="0" smtClean="0">
                <a:cs typeface="Times New Roman" pitchFamily="18" charset="0"/>
              </a:rPr>
              <a:t>Attempting to simulate a ‘system’ of interest by representing the relationships between key parts of it</a:t>
            </a:r>
          </a:p>
          <a:p>
            <a:pPr eaLnBrk="1" hangingPunct="1"/>
            <a:r>
              <a:rPr lang="en-GB" sz="2000" dirty="0" smtClean="0"/>
              <a:t>Can range from simple relationships between a few ‘actors’ or factors of interest</a:t>
            </a:r>
          </a:p>
          <a:p>
            <a:pPr lvl="1" eaLnBrk="1" hangingPunct="1"/>
            <a:r>
              <a:rPr lang="en-GB" sz="1800" dirty="0" smtClean="0"/>
              <a:t>e.g., demand </a:t>
            </a:r>
            <a:r>
              <a:rPr lang="en-GB" sz="1800" dirty="0" smtClean="0"/>
              <a:t>for energy = Some function of GDP and population (an econometric function, as previously)</a:t>
            </a:r>
          </a:p>
          <a:p>
            <a:pPr eaLnBrk="1" hangingPunct="1"/>
            <a:r>
              <a:rPr lang="en-GB" sz="2000" dirty="0" smtClean="0"/>
              <a:t>To complex representations of many factors interacting</a:t>
            </a:r>
          </a:p>
          <a:p>
            <a:pPr lvl="1" eaLnBrk="1" hangingPunct="1"/>
            <a:r>
              <a:rPr lang="en-GB" sz="2000" dirty="0" smtClean="0"/>
              <a:t>e.g. ‘System Dynamics’, or ‘Reference Energy Systems’</a:t>
            </a:r>
          </a:p>
          <a:p>
            <a:pPr eaLnBrk="1" hangingPunct="1"/>
            <a:r>
              <a:rPr lang="en-GB" sz="2000" dirty="0" smtClean="0"/>
              <a:t>And can seek partial equilibrium (where inputs are automatically adjusted to be consistent with calculated outputs) or rely on external manipulations to make inputs &amp; outputs consistent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6553200" y="6245225"/>
            <a:ext cx="2133600" cy="476250"/>
          </a:xfrm>
          <a:prstGeom prst="rect">
            <a:avLst/>
          </a:prstGeom>
          <a:noFill/>
        </p:spPr>
        <p:txBody>
          <a:bodyPr/>
          <a:lstStyle/>
          <a:p>
            <a:fld id="{573E8092-3DB5-49D9-8F19-AF6A6C6F25AE}" type="slidenum">
              <a:rPr lang="en-US"/>
              <a:pPr/>
              <a:t>12</a:t>
            </a:fld>
            <a:endParaRPr lang="en-US" dirty="0"/>
          </a:p>
        </p:txBody>
      </p:sp>
      <p:sp>
        <p:nvSpPr>
          <p:cNvPr id="16387" name="Rectangle 2"/>
          <p:cNvSpPr>
            <a:spLocks noGrp="1" noChangeArrowheads="1"/>
          </p:cNvSpPr>
          <p:nvPr>
            <p:ph type="title"/>
          </p:nvPr>
        </p:nvSpPr>
        <p:spPr>
          <a:xfrm>
            <a:off x="457200" y="504966"/>
            <a:ext cx="8229600" cy="836471"/>
          </a:xfrm>
        </p:spPr>
        <p:txBody>
          <a:bodyPr/>
          <a:lstStyle/>
          <a:p>
            <a:pPr eaLnBrk="1" hangingPunct="1">
              <a:lnSpc>
                <a:spcPct val="75000"/>
              </a:lnSpc>
            </a:pPr>
            <a:r>
              <a:rPr lang="en-GB" sz="2800" dirty="0" smtClean="0"/>
              <a:t>Electric power simulation: the TIME model</a:t>
            </a:r>
            <a:r>
              <a:rPr lang="en-GB" dirty="0" smtClean="0"/>
              <a:t/>
            </a:r>
            <a:br>
              <a:rPr lang="en-GB" dirty="0" smtClean="0"/>
            </a:br>
            <a:r>
              <a:rPr lang="en-GB" sz="1600" dirty="0" smtClean="0"/>
              <a:t>Source: </a:t>
            </a:r>
            <a:r>
              <a:rPr lang="en-GB" sz="1600" dirty="0" smtClean="0">
                <a:solidFill>
                  <a:schemeClr val="tx1"/>
                </a:solidFill>
              </a:rPr>
              <a:t>B. De Vries et al., </a:t>
            </a:r>
            <a:r>
              <a:rPr lang="en-GB" sz="1600" i="1" dirty="0" smtClean="0">
                <a:solidFill>
                  <a:schemeClr val="tx1"/>
                </a:solidFill>
              </a:rPr>
              <a:t>Energy </a:t>
            </a:r>
            <a:r>
              <a:rPr lang="en-GB" sz="1600" i="1" dirty="0" smtClean="0">
                <a:solidFill>
                  <a:schemeClr val="tx1"/>
                </a:solidFill>
              </a:rPr>
              <a:t>Policy, 27(8): 477-494</a:t>
            </a:r>
            <a:r>
              <a:rPr lang="en-GB" sz="1600" dirty="0" smtClean="0">
                <a:solidFill>
                  <a:schemeClr val="tx1"/>
                </a:solidFill>
              </a:rPr>
              <a:t> </a:t>
            </a:r>
            <a:r>
              <a:rPr lang="en-GB" sz="4000" dirty="0" smtClean="0"/>
              <a:t> </a:t>
            </a:r>
            <a:endParaRPr lang="en-GB" sz="4000" dirty="0" smtClean="0"/>
          </a:p>
        </p:txBody>
      </p:sp>
      <p:sp>
        <p:nvSpPr>
          <p:cNvPr id="16388" name="Text Box 8"/>
          <p:cNvSpPr txBox="1">
            <a:spLocks noChangeArrowheads="1"/>
          </p:cNvSpPr>
          <p:nvPr/>
        </p:nvSpPr>
        <p:spPr bwMode="auto">
          <a:xfrm>
            <a:off x="6918325" y="1184275"/>
            <a:ext cx="1235075" cy="457200"/>
          </a:xfrm>
          <a:prstGeom prst="rect">
            <a:avLst/>
          </a:prstGeom>
          <a:noFill/>
          <a:ln w="9525">
            <a:noFill/>
            <a:miter lim="800000"/>
            <a:headEnd/>
            <a:tailEnd/>
          </a:ln>
        </p:spPr>
        <p:txBody>
          <a:bodyPr>
            <a:spAutoFit/>
          </a:bodyPr>
          <a:lstStyle/>
          <a:p>
            <a:pPr>
              <a:spcBef>
                <a:spcPct val="0"/>
              </a:spcBef>
              <a:buFontTx/>
              <a:buNone/>
            </a:pPr>
            <a:endParaRPr lang="en-US" sz="2400" dirty="0">
              <a:latin typeface="Times New Roman" pitchFamily="18" charset="0"/>
            </a:endParaRPr>
          </a:p>
        </p:txBody>
      </p:sp>
      <p:grpSp>
        <p:nvGrpSpPr>
          <p:cNvPr id="2" name="Group 12"/>
          <p:cNvGrpSpPr>
            <a:grpSpLocks/>
          </p:cNvGrpSpPr>
          <p:nvPr/>
        </p:nvGrpSpPr>
        <p:grpSpPr bwMode="auto">
          <a:xfrm>
            <a:off x="1763713" y="1125538"/>
            <a:ext cx="7596187" cy="5589587"/>
            <a:chOff x="975" y="709"/>
            <a:chExt cx="4785" cy="3521"/>
          </a:xfrm>
        </p:grpSpPr>
        <p:pic>
          <p:nvPicPr>
            <p:cNvPr id="16391" name="Picture 4"/>
            <p:cNvPicPr>
              <a:picLocks noChangeAspect="1" noChangeArrowheads="1"/>
            </p:cNvPicPr>
            <p:nvPr/>
          </p:nvPicPr>
          <p:blipFill>
            <a:blip r:embed="rId3" cstate="print"/>
            <a:srcRect/>
            <a:stretch>
              <a:fillRect/>
            </a:stretch>
          </p:blipFill>
          <p:spPr bwMode="auto">
            <a:xfrm>
              <a:off x="975" y="991"/>
              <a:ext cx="4368" cy="3239"/>
            </a:xfrm>
            <a:prstGeom prst="rect">
              <a:avLst/>
            </a:prstGeom>
            <a:noFill/>
            <a:ln w="9525">
              <a:noFill/>
              <a:miter lim="800000"/>
              <a:headEnd/>
              <a:tailEnd/>
            </a:ln>
          </p:spPr>
        </p:pic>
        <p:sp>
          <p:nvSpPr>
            <p:cNvPr id="16392" name="Oval 5"/>
            <p:cNvSpPr>
              <a:spLocks noChangeArrowheads="1"/>
            </p:cNvSpPr>
            <p:nvPr/>
          </p:nvSpPr>
          <p:spPr bwMode="auto">
            <a:xfrm>
              <a:off x="2415" y="1087"/>
              <a:ext cx="2208" cy="768"/>
            </a:xfrm>
            <a:prstGeom prst="ellipse">
              <a:avLst/>
            </a:prstGeom>
            <a:noFill/>
            <a:ln w="9525">
              <a:solidFill>
                <a:srgbClr val="FF0000"/>
              </a:solidFill>
              <a:round/>
              <a:headEnd/>
              <a:tailEnd/>
            </a:ln>
          </p:spPr>
          <p:txBody>
            <a:bodyPr wrap="none" anchor="ctr"/>
            <a:lstStyle/>
            <a:p>
              <a:endParaRPr lang="en-US" dirty="0"/>
            </a:p>
          </p:txBody>
        </p:sp>
        <p:sp>
          <p:nvSpPr>
            <p:cNvPr id="16393" name="Line 7"/>
            <p:cNvSpPr>
              <a:spLocks noChangeShapeType="1"/>
            </p:cNvSpPr>
            <p:nvPr/>
          </p:nvSpPr>
          <p:spPr bwMode="auto">
            <a:xfrm flipH="1">
              <a:off x="4479" y="1183"/>
              <a:ext cx="192" cy="96"/>
            </a:xfrm>
            <a:prstGeom prst="line">
              <a:avLst/>
            </a:prstGeom>
            <a:noFill/>
            <a:ln w="9525">
              <a:solidFill>
                <a:srgbClr val="FF0000"/>
              </a:solidFill>
              <a:round/>
              <a:headEnd/>
              <a:tailEnd type="triangle" w="med" len="med"/>
            </a:ln>
          </p:spPr>
          <p:txBody>
            <a:bodyPr/>
            <a:lstStyle/>
            <a:p>
              <a:endParaRPr lang="en-GB" dirty="0"/>
            </a:p>
          </p:txBody>
        </p:sp>
        <p:sp>
          <p:nvSpPr>
            <p:cNvPr id="16394" name="Text Box 9"/>
            <p:cNvSpPr txBox="1">
              <a:spLocks noChangeArrowheads="1"/>
            </p:cNvSpPr>
            <p:nvPr/>
          </p:nvSpPr>
          <p:spPr bwMode="auto">
            <a:xfrm>
              <a:off x="4368" y="709"/>
              <a:ext cx="1392" cy="520"/>
            </a:xfrm>
            <a:prstGeom prst="rect">
              <a:avLst/>
            </a:prstGeom>
            <a:noFill/>
            <a:ln w="9525">
              <a:noFill/>
              <a:miter lim="800000"/>
              <a:headEnd/>
              <a:tailEnd/>
            </a:ln>
          </p:spPr>
          <p:txBody>
            <a:bodyPr>
              <a:spAutoFit/>
            </a:bodyPr>
            <a:lstStyle/>
            <a:p>
              <a:pPr>
                <a:spcBef>
                  <a:spcPct val="50000"/>
                </a:spcBef>
                <a:buFontTx/>
                <a:buNone/>
              </a:pPr>
              <a:r>
                <a:rPr lang="en-GB" sz="1600" dirty="0">
                  <a:latin typeface="Times New Roman" pitchFamily="18" charset="0"/>
                </a:rPr>
                <a:t>Feedback of price to demand: can seek an ‘equilibrium’</a:t>
              </a:r>
            </a:p>
          </p:txBody>
        </p:sp>
      </p:grpSp>
      <p:sp>
        <p:nvSpPr>
          <p:cNvPr id="16390" name="Text Box 11"/>
          <p:cNvSpPr txBox="1">
            <a:spLocks noChangeArrowheads="1"/>
          </p:cNvSpPr>
          <p:nvPr/>
        </p:nvSpPr>
        <p:spPr bwMode="auto">
          <a:xfrm>
            <a:off x="0" y="5157788"/>
            <a:ext cx="2089150" cy="1552575"/>
          </a:xfrm>
          <a:prstGeom prst="rect">
            <a:avLst/>
          </a:prstGeom>
          <a:noFill/>
          <a:ln w="9525" algn="ctr">
            <a:noFill/>
            <a:miter lim="800000"/>
            <a:headEnd/>
            <a:tailEnd/>
          </a:ln>
        </p:spPr>
        <p:txBody>
          <a:bodyPr>
            <a:spAutoFit/>
          </a:bodyPr>
          <a:lstStyle/>
          <a:p>
            <a:pPr>
              <a:spcBef>
                <a:spcPct val="50000"/>
              </a:spcBef>
              <a:buFontTx/>
              <a:buNone/>
            </a:pPr>
            <a:r>
              <a:rPr lang="en-GB" sz="2400" dirty="0"/>
              <a:t>Partial equilibrium, simulation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a:xfrm>
            <a:off x="6553200" y="6245225"/>
            <a:ext cx="2133600" cy="476250"/>
          </a:xfrm>
        </p:spPr>
        <p:txBody>
          <a:bodyPr/>
          <a:lstStyle/>
          <a:p>
            <a:pPr>
              <a:defRPr/>
            </a:pPr>
            <a:fld id="{43A58A6D-220B-4758-9B11-EB730A7D6D96}" type="slidenum">
              <a:rPr lang="en-US"/>
              <a:pPr>
                <a:defRPr/>
              </a:pPr>
              <a:t>13</a:t>
            </a:fld>
            <a:endParaRPr lang="en-US" dirty="0"/>
          </a:p>
        </p:txBody>
      </p:sp>
      <p:sp>
        <p:nvSpPr>
          <p:cNvPr id="16387" name="Rectangle 2"/>
          <p:cNvSpPr>
            <a:spLocks noGrp="1" noChangeArrowheads="1"/>
          </p:cNvSpPr>
          <p:nvPr>
            <p:ph type="title"/>
          </p:nvPr>
        </p:nvSpPr>
        <p:spPr>
          <a:xfrm>
            <a:off x="457200" y="436563"/>
            <a:ext cx="8229600" cy="777875"/>
          </a:xfrm>
        </p:spPr>
        <p:txBody>
          <a:bodyPr/>
          <a:lstStyle/>
          <a:p>
            <a:pPr eaLnBrk="1" hangingPunct="1"/>
            <a:r>
              <a:rPr lang="en-GB" dirty="0" smtClean="0">
                <a:cs typeface="Times New Roman" pitchFamily="18" charset="0"/>
              </a:rPr>
              <a:t>Econometric models </a:t>
            </a:r>
            <a:r>
              <a:rPr lang="en-GB" sz="4000" dirty="0" smtClean="0">
                <a:solidFill>
                  <a:schemeClr val="tx1"/>
                </a:solidFill>
                <a:cs typeface="Times New Roman" pitchFamily="18" charset="0"/>
              </a:rPr>
              <a:t/>
            </a:r>
            <a:br>
              <a:rPr lang="en-GB" sz="4000" dirty="0" smtClean="0">
                <a:solidFill>
                  <a:schemeClr val="tx1"/>
                </a:solidFill>
                <a:cs typeface="Times New Roman" pitchFamily="18" charset="0"/>
              </a:rPr>
            </a:br>
            <a:endParaRPr lang="en-GB" sz="1800" dirty="0" smtClean="0">
              <a:solidFill>
                <a:schemeClr val="tx1"/>
              </a:solidFill>
              <a:cs typeface="Times New Roman" pitchFamily="18" charset="0"/>
            </a:endParaRPr>
          </a:p>
        </p:txBody>
      </p:sp>
      <p:sp>
        <p:nvSpPr>
          <p:cNvPr id="16388" name="Rectangle 3"/>
          <p:cNvSpPr>
            <a:spLocks noGrp="1" noChangeArrowheads="1"/>
          </p:cNvSpPr>
          <p:nvPr>
            <p:ph type="body" idx="1"/>
          </p:nvPr>
        </p:nvSpPr>
        <p:spPr>
          <a:xfrm>
            <a:off x="714375" y="1071563"/>
            <a:ext cx="7620000" cy="5356533"/>
          </a:xfrm>
        </p:spPr>
        <p:txBody>
          <a:bodyPr/>
          <a:lstStyle/>
          <a:p>
            <a:pPr eaLnBrk="1" hangingPunct="1">
              <a:lnSpc>
                <a:spcPct val="110000"/>
              </a:lnSpc>
              <a:spcBef>
                <a:spcPts val="600"/>
              </a:spcBef>
            </a:pPr>
            <a:r>
              <a:rPr lang="en-GB" sz="2000" dirty="0" smtClean="0">
                <a:cs typeface="Times New Roman" pitchFamily="18" charset="0"/>
              </a:rPr>
              <a:t>Use of statistical techniques applied to determine parameter values based on analysis of historical relationships with other (input) parameters</a:t>
            </a:r>
          </a:p>
          <a:p>
            <a:pPr lvl="1" eaLnBrk="1" hangingPunct="1">
              <a:lnSpc>
                <a:spcPct val="110000"/>
              </a:lnSpc>
              <a:spcBef>
                <a:spcPts val="600"/>
              </a:spcBef>
            </a:pPr>
            <a:r>
              <a:rPr lang="en-GB" sz="1800" dirty="0" smtClean="0">
                <a:cs typeface="Times New Roman" pitchFamily="18" charset="0"/>
              </a:rPr>
              <a:t>Most commonly used for demand projections, based on parameters such as population, incomes, assumed technical progress (AEEI)</a:t>
            </a:r>
          </a:p>
          <a:p>
            <a:pPr lvl="1" eaLnBrk="1" hangingPunct="1">
              <a:lnSpc>
                <a:spcPct val="110000"/>
              </a:lnSpc>
              <a:spcBef>
                <a:spcPts val="600"/>
              </a:spcBef>
            </a:pPr>
            <a:r>
              <a:rPr lang="en-GB" sz="1800" dirty="0" smtClean="0">
                <a:cs typeface="Times New Roman" pitchFamily="18" charset="0"/>
              </a:rPr>
              <a:t>Are in essence simulation models</a:t>
            </a:r>
          </a:p>
          <a:p>
            <a:pPr lvl="1" eaLnBrk="1" hangingPunct="1">
              <a:lnSpc>
                <a:spcPct val="110000"/>
              </a:lnSpc>
              <a:spcBef>
                <a:spcPts val="600"/>
              </a:spcBef>
            </a:pPr>
            <a:r>
              <a:rPr lang="en-GB" sz="1800" dirty="0" smtClean="0">
                <a:cs typeface="Times New Roman" pitchFamily="18" charset="0"/>
              </a:rPr>
              <a:t>Typically use Regression to determine influence of a set of parameters on the dependent variable</a:t>
            </a:r>
          </a:p>
          <a:p>
            <a:pPr eaLnBrk="1" hangingPunct="1">
              <a:lnSpc>
                <a:spcPct val="110000"/>
              </a:lnSpc>
              <a:spcBef>
                <a:spcPts val="600"/>
              </a:spcBef>
            </a:pPr>
            <a:r>
              <a:rPr lang="en-GB" sz="2000" dirty="0" smtClean="0">
                <a:cs typeface="Times New Roman" pitchFamily="18" charset="0"/>
              </a:rPr>
              <a:t>Range from simple models with few parameters to those with many variables (e.g., energy sources, sectors, energy uses etc)</a:t>
            </a:r>
          </a:p>
          <a:p>
            <a:pPr eaLnBrk="1" hangingPunct="1">
              <a:lnSpc>
                <a:spcPct val="110000"/>
              </a:lnSpc>
              <a:spcBef>
                <a:spcPts val="600"/>
              </a:spcBef>
            </a:pPr>
            <a:r>
              <a:rPr lang="en-GB" sz="2000" dirty="0" smtClean="0">
                <a:cs typeface="Times New Roman" pitchFamily="18" charset="0"/>
              </a:rPr>
              <a:t>Usually requires long historical time-series of data for all input parameters</a:t>
            </a:r>
          </a:p>
          <a:p>
            <a:pPr eaLnBrk="1" hangingPunct="1">
              <a:lnSpc>
                <a:spcPct val="110000"/>
              </a:lnSpc>
              <a:spcBef>
                <a:spcPts val="600"/>
              </a:spcBef>
            </a:pPr>
            <a:r>
              <a:rPr lang="en-US" sz="2000" dirty="0" smtClean="0">
                <a:cs typeface="Times New Roman" pitchFamily="18" charset="0"/>
              </a:rPr>
              <a:t>Will historic relationships hold?</a:t>
            </a:r>
            <a:endParaRPr lang="en-GB" sz="2000" dirty="0" smtClean="0">
              <a:cs typeface="Times New Roman" pitchFamily="18" charset="0"/>
            </a:endParaRPr>
          </a:p>
          <a:p>
            <a:pPr eaLnBrk="1" hangingPunct="1">
              <a:lnSpc>
                <a:spcPct val="110000"/>
              </a:lnSpc>
              <a:spcBef>
                <a:spcPts val="600"/>
              </a:spcBef>
            </a:pPr>
            <a:endParaRPr lang="en-GB" sz="2000" dirty="0" smtClean="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28625" y="534609"/>
            <a:ext cx="8128521" cy="584775"/>
          </a:xfrm>
          <a:prstGeom prst="rect">
            <a:avLst/>
          </a:prstGeom>
          <a:noFill/>
          <a:ln w="9525">
            <a:noFill/>
            <a:miter lim="800000"/>
            <a:headEnd/>
            <a:tailEnd/>
          </a:ln>
        </p:spPr>
        <p:txBody>
          <a:bodyPr wrap="square">
            <a:spAutoFit/>
          </a:bodyPr>
          <a:lstStyle/>
          <a:p>
            <a:pPr>
              <a:spcBef>
                <a:spcPct val="50000"/>
              </a:spcBef>
            </a:pPr>
            <a:r>
              <a:rPr lang="en-GB" sz="3200" b="1" dirty="0" smtClean="0"/>
              <a:t>DECC Econometric Model </a:t>
            </a:r>
            <a:r>
              <a:rPr lang="en-GB" sz="3200" b="1" dirty="0"/>
              <a:t>structure</a:t>
            </a:r>
            <a:endParaRPr lang="en-GB" sz="2800" b="1" dirty="0"/>
          </a:p>
        </p:txBody>
      </p:sp>
      <p:grpSp>
        <p:nvGrpSpPr>
          <p:cNvPr id="2" name="Group 33"/>
          <p:cNvGrpSpPr/>
          <p:nvPr/>
        </p:nvGrpSpPr>
        <p:grpSpPr>
          <a:xfrm>
            <a:off x="573206" y="1253671"/>
            <a:ext cx="7583274" cy="3820047"/>
            <a:chOff x="54592" y="1785938"/>
            <a:chExt cx="8743333" cy="4859832"/>
          </a:xfrm>
        </p:grpSpPr>
        <p:sp>
          <p:nvSpPr>
            <p:cNvPr id="19459" name="Text Box 4"/>
            <p:cNvSpPr txBox="1">
              <a:spLocks noChangeArrowheads="1"/>
            </p:cNvSpPr>
            <p:nvPr/>
          </p:nvSpPr>
          <p:spPr bwMode="auto">
            <a:xfrm>
              <a:off x="908050" y="3000375"/>
              <a:ext cx="1871663" cy="743946"/>
            </a:xfrm>
            <a:prstGeom prst="rect">
              <a:avLst/>
            </a:prstGeom>
            <a:solidFill>
              <a:srgbClr val="00CCFF"/>
            </a:solidFill>
            <a:ln w="9525">
              <a:solidFill>
                <a:schemeClr val="tx1"/>
              </a:solidFill>
              <a:miter lim="800000"/>
              <a:headEnd/>
              <a:tailEnd/>
            </a:ln>
          </p:spPr>
          <p:txBody>
            <a:bodyPr>
              <a:spAutoFit/>
            </a:bodyPr>
            <a:lstStyle/>
            <a:p>
              <a:pPr algn="ctr">
                <a:spcBef>
                  <a:spcPct val="50000"/>
                </a:spcBef>
              </a:pPr>
              <a:r>
                <a:rPr lang="en-GB" sz="1600" dirty="0"/>
                <a:t>Final energy demand</a:t>
              </a:r>
            </a:p>
          </p:txBody>
        </p:sp>
        <p:sp>
          <p:nvSpPr>
            <p:cNvPr id="19460" name="Text Box 5"/>
            <p:cNvSpPr txBox="1">
              <a:spLocks noChangeArrowheads="1"/>
            </p:cNvSpPr>
            <p:nvPr/>
          </p:nvSpPr>
          <p:spPr bwMode="auto">
            <a:xfrm>
              <a:off x="3643313" y="3000375"/>
              <a:ext cx="1871662" cy="743946"/>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GB" sz="1600" dirty="0"/>
                <a:t>Electricity supply model</a:t>
              </a:r>
            </a:p>
          </p:txBody>
        </p:sp>
        <p:sp>
          <p:nvSpPr>
            <p:cNvPr id="19461" name="Text Box 6"/>
            <p:cNvSpPr txBox="1">
              <a:spLocks noChangeArrowheads="1"/>
            </p:cNvSpPr>
            <p:nvPr/>
          </p:nvSpPr>
          <p:spPr bwMode="auto">
            <a:xfrm>
              <a:off x="6429374" y="3000375"/>
              <a:ext cx="1368425" cy="743946"/>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GB" sz="1600" dirty="0"/>
                <a:t>CHP projections</a:t>
              </a:r>
            </a:p>
          </p:txBody>
        </p:sp>
        <p:sp>
          <p:nvSpPr>
            <p:cNvPr id="19462" name="Line 8"/>
            <p:cNvSpPr>
              <a:spLocks noChangeShapeType="1"/>
            </p:cNvSpPr>
            <p:nvPr/>
          </p:nvSpPr>
          <p:spPr bwMode="auto">
            <a:xfrm flipH="1">
              <a:off x="2851150" y="3432175"/>
              <a:ext cx="647700" cy="0"/>
            </a:xfrm>
            <a:prstGeom prst="line">
              <a:avLst/>
            </a:prstGeom>
            <a:noFill/>
            <a:ln w="9525">
              <a:solidFill>
                <a:schemeClr val="tx1"/>
              </a:solidFill>
              <a:round/>
              <a:headEnd/>
              <a:tailEnd type="triangle" w="med" len="med"/>
            </a:ln>
          </p:spPr>
          <p:txBody>
            <a:bodyPr/>
            <a:lstStyle/>
            <a:p>
              <a:endParaRPr lang="en-GB" sz="1600" dirty="0"/>
            </a:p>
          </p:txBody>
        </p:sp>
        <p:sp>
          <p:nvSpPr>
            <p:cNvPr id="19463" name="Line 9"/>
            <p:cNvSpPr>
              <a:spLocks noChangeShapeType="1"/>
            </p:cNvSpPr>
            <p:nvPr/>
          </p:nvSpPr>
          <p:spPr bwMode="auto">
            <a:xfrm>
              <a:off x="2851150" y="3216275"/>
              <a:ext cx="649288" cy="0"/>
            </a:xfrm>
            <a:prstGeom prst="line">
              <a:avLst/>
            </a:prstGeom>
            <a:noFill/>
            <a:ln w="9525">
              <a:solidFill>
                <a:schemeClr val="tx1"/>
              </a:solidFill>
              <a:round/>
              <a:headEnd/>
              <a:tailEnd type="triangle" w="med" len="med"/>
            </a:ln>
          </p:spPr>
          <p:txBody>
            <a:bodyPr/>
            <a:lstStyle/>
            <a:p>
              <a:endParaRPr lang="en-GB" sz="1600" dirty="0"/>
            </a:p>
          </p:txBody>
        </p:sp>
        <p:sp>
          <p:nvSpPr>
            <p:cNvPr id="19464" name="Text Box 10"/>
            <p:cNvSpPr txBox="1">
              <a:spLocks noChangeArrowheads="1"/>
            </p:cNvSpPr>
            <p:nvPr/>
          </p:nvSpPr>
          <p:spPr bwMode="auto">
            <a:xfrm>
              <a:off x="2708275" y="3576638"/>
              <a:ext cx="935038" cy="1057188"/>
            </a:xfrm>
            <a:prstGeom prst="rect">
              <a:avLst/>
            </a:prstGeom>
            <a:noFill/>
            <a:ln w="9525">
              <a:solidFill>
                <a:schemeClr val="tx1"/>
              </a:solidFill>
              <a:miter lim="800000"/>
              <a:headEnd/>
              <a:tailEnd/>
            </a:ln>
          </p:spPr>
          <p:txBody>
            <a:bodyPr>
              <a:spAutoFit/>
            </a:bodyPr>
            <a:lstStyle/>
            <a:p>
              <a:pPr algn="ctr">
                <a:spcBef>
                  <a:spcPct val="50000"/>
                </a:spcBef>
              </a:pPr>
              <a:r>
                <a:rPr lang="en-GB" sz="1600" b="1" dirty="0"/>
                <a:t>Electricity price</a:t>
              </a:r>
            </a:p>
          </p:txBody>
        </p:sp>
        <p:sp>
          <p:nvSpPr>
            <p:cNvPr id="19465" name="Text Box 14"/>
            <p:cNvSpPr txBox="1">
              <a:spLocks noChangeArrowheads="1"/>
            </p:cNvSpPr>
            <p:nvPr/>
          </p:nvSpPr>
          <p:spPr bwMode="auto">
            <a:xfrm>
              <a:off x="1143000" y="4786313"/>
              <a:ext cx="1871663" cy="1057188"/>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en-GB" sz="1600" dirty="0"/>
                <a:t>PRIMARY ENERGY DEMAND</a:t>
              </a:r>
            </a:p>
          </p:txBody>
        </p:sp>
        <p:sp>
          <p:nvSpPr>
            <p:cNvPr id="19466" name="Text Box 16"/>
            <p:cNvSpPr txBox="1">
              <a:spLocks noChangeArrowheads="1"/>
            </p:cNvSpPr>
            <p:nvPr/>
          </p:nvSpPr>
          <p:spPr bwMode="auto">
            <a:xfrm>
              <a:off x="4429125" y="4500563"/>
              <a:ext cx="1871663" cy="430706"/>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GB" sz="1600" dirty="0"/>
                <a:t>CO</a:t>
              </a:r>
              <a:r>
                <a:rPr lang="en-GB" sz="1600" baseline="-25000" dirty="0"/>
                <a:t>2</a:t>
              </a:r>
              <a:r>
                <a:rPr lang="en-GB" sz="1600" dirty="0"/>
                <a:t> emissions</a:t>
              </a:r>
            </a:p>
          </p:txBody>
        </p:sp>
        <p:sp>
          <p:nvSpPr>
            <p:cNvPr id="19467" name="TextBox 15"/>
            <p:cNvSpPr txBox="1">
              <a:spLocks noChangeArrowheads="1"/>
            </p:cNvSpPr>
            <p:nvPr/>
          </p:nvSpPr>
          <p:spPr bwMode="auto">
            <a:xfrm>
              <a:off x="285750" y="1785938"/>
              <a:ext cx="1285875" cy="430706"/>
            </a:xfrm>
            <a:prstGeom prst="rect">
              <a:avLst/>
            </a:prstGeom>
            <a:solidFill>
              <a:srgbClr val="66CCFF"/>
            </a:solidFill>
            <a:ln w="9525">
              <a:solidFill>
                <a:schemeClr val="tx1"/>
              </a:solidFill>
              <a:miter lim="800000"/>
              <a:headEnd/>
              <a:tailEnd/>
            </a:ln>
          </p:spPr>
          <p:txBody>
            <a:bodyPr>
              <a:spAutoFit/>
            </a:bodyPr>
            <a:lstStyle/>
            <a:p>
              <a:pPr algn="ctr"/>
              <a:r>
                <a:rPr lang="en-GB" sz="1600" dirty="0"/>
                <a:t>Transport</a:t>
              </a:r>
            </a:p>
          </p:txBody>
        </p:sp>
        <p:sp>
          <p:nvSpPr>
            <p:cNvPr id="19468" name="TextBox 16"/>
            <p:cNvSpPr txBox="1">
              <a:spLocks noChangeArrowheads="1"/>
            </p:cNvSpPr>
            <p:nvPr/>
          </p:nvSpPr>
          <p:spPr bwMode="auto">
            <a:xfrm>
              <a:off x="54592" y="2357438"/>
              <a:ext cx="1285875" cy="430706"/>
            </a:xfrm>
            <a:prstGeom prst="rect">
              <a:avLst/>
            </a:prstGeom>
            <a:solidFill>
              <a:srgbClr val="66CCFF"/>
            </a:solidFill>
            <a:ln w="9525">
              <a:solidFill>
                <a:schemeClr val="tx1"/>
              </a:solidFill>
              <a:miter lim="800000"/>
              <a:headEnd/>
              <a:tailEnd/>
            </a:ln>
          </p:spPr>
          <p:txBody>
            <a:bodyPr>
              <a:spAutoFit/>
            </a:bodyPr>
            <a:lstStyle/>
            <a:p>
              <a:pPr algn="ctr"/>
              <a:r>
                <a:rPr lang="en-GB" sz="1600" dirty="0"/>
                <a:t>Domestic</a:t>
              </a:r>
            </a:p>
          </p:txBody>
        </p:sp>
        <p:sp>
          <p:nvSpPr>
            <p:cNvPr id="19469" name="TextBox 17"/>
            <p:cNvSpPr txBox="1">
              <a:spLocks noChangeArrowheads="1"/>
            </p:cNvSpPr>
            <p:nvPr/>
          </p:nvSpPr>
          <p:spPr bwMode="auto">
            <a:xfrm>
              <a:off x="1785938" y="1785938"/>
              <a:ext cx="1285875" cy="430706"/>
            </a:xfrm>
            <a:prstGeom prst="rect">
              <a:avLst/>
            </a:prstGeom>
            <a:solidFill>
              <a:srgbClr val="66CCFF"/>
            </a:solidFill>
            <a:ln w="9525">
              <a:solidFill>
                <a:schemeClr val="tx1"/>
              </a:solidFill>
              <a:miter lim="800000"/>
              <a:headEnd/>
              <a:tailEnd/>
            </a:ln>
          </p:spPr>
          <p:txBody>
            <a:bodyPr>
              <a:spAutoFit/>
            </a:bodyPr>
            <a:lstStyle/>
            <a:p>
              <a:pPr algn="ctr"/>
              <a:r>
                <a:rPr lang="en-GB" sz="1600" dirty="0"/>
                <a:t>Industry</a:t>
              </a:r>
            </a:p>
          </p:txBody>
        </p:sp>
        <p:sp>
          <p:nvSpPr>
            <p:cNvPr id="19470" name="TextBox 18"/>
            <p:cNvSpPr txBox="1">
              <a:spLocks noChangeArrowheads="1"/>
            </p:cNvSpPr>
            <p:nvPr/>
          </p:nvSpPr>
          <p:spPr bwMode="auto">
            <a:xfrm>
              <a:off x="2000251" y="2357438"/>
              <a:ext cx="1285875" cy="430706"/>
            </a:xfrm>
            <a:prstGeom prst="rect">
              <a:avLst/>
            </a:prstGeom>
            <a:solidFill>
              <a:srgbClr val="66CCFF"/>
            </a:solidFill>
            <a:ln w="9525">
              <a:solidFill>
                <a:schemeClr val="tx1"/>
              </a:solidFill>
              <a:miter lim="800000"/>
              <a:headEnd/>
              <a:tailEnd/>
            </a:ln>
          </p:spPr>
          <p:txBody>
            <a:bodyPr>
              <a:spAutoFit/>
            </a:bodyPr>
            <a:lstStyle/>
            <a:p>
              <a:pPr algn="ctr"/>
              <a:r>
                <a:rPr lang="en-GB" sz="1600" dirty="0"/>
                <a:t>Services</a:t>
              </a:r>
            </a:p>
          </p:txBody>
        </p:sp>
        <p:cxnSp>
          <p:nvCxnSpPr>
            <p:cNvPr id="21" name="Straight Arrow Connector 20"/>
            <p:cNvCxnSpPr>
              <a:stCxn id="19468" idx="2"/>
            </p:cNvCxnSpPr>
            <p:nvPr/>
          </p:nvCxnSpPr>
          <p:spPr>
            <a:xfrm rot="16200000" flipH="1">
              <a:off x="1091479" y="2394193"/>
              <a:ext cx="212228" cy="1000127"/>
            </a:xfrm>
            <a:prstGeom prst="straightConnector1">
              <a:avLst/>
            </a:prstGeom>
            <a:ln w="952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10800000" flipV="1">
              <a:off x="1714500" y="2714625"/>
              <a:ext cx="928688" cy="285750"/>
            </a:xfrm>
            <a:prstGeom prst="straightConnector1">
              <a:avLst/>
            </a:prstGeom>
            <a:ln w="952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rot="16200000" flipH="1">
              <a:off x="1071562" y="2357438"/>
              <a:ext cx="785813" cy="357188"/>
            </a:xfrm>
            <a:prstGeom prst="straightConnector1">
              <a:avLst/>
            </a:prstGeom>
            <a:ln w="952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rot="5400000">
              <a:off x="1464468" y="2393157"/>
              <a:ext cx="785813" cy="285750"/>
            </a:xfrm>
            <a:prstGeom prst="straightConnector1">
              <a:avLst/>
            </a:prstGeom>
            <a:ln w="9525">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9475" name="Text Box 16"/>
            <p:cNvSpPr txBox="1">
              <a:spLocks noChangeArrowheads="1"/>
            </p:cNvSpPr>
            <p:nvPr/>
          </p:nvSpPr>
          <p:spPr bwMode="auto">
            <a:xfrm>
              <a:off x="4500563" y="6215064"/>
              <a:ext cx="2214563" cy="430706"/>
            </a:xfrm>
            <a:prstGeom prst="rect">
              <a:avLst/>
            </a:prstGeom>
            <a:solidFill>
              <a:srgbClr val="FF00FF"/>
            </a:solidFill>
            <a:ln w="9525">
              <a:solidFill>
                <a:schemeClr val="tx1"/>
              </a:solidFill>
              <a:miter lim="800000"/>
              <a:headEnd/>
              <a:tailEnd/>
            </a:ln>
          </p:spPr>
          <p:txBody>
            <a:bodyPr>
              <a:spAutoFit/>
            </a:bodyPr>
            <a:lstStyle/>
            <a:p>
              <a:pPr algn="ctr">
                <a:spcBef>
                  <a:spcPct val="50000"/>
                </a:spcBef>
              </a:pPr>
              <a:r>
                <a:rPr lang="en-GB" sz="1600" dirty="0"/>
                <a:t>Non-CO</a:t>
              </a:r>
              <a:r>
                <a:rPr lang="en-GB" sz="1600" baseline="-25000" dirty="0"/>
                <a:t>2</a:t>
              </a:r>
              <a:r>
                <a:rPr lang="en-GB" sz="1600" dirty="0"/>
                <a:t> emissions</a:t>
              </a:r>
            </a:p>
          </p:txBody>
        </p:sp>
        <p:cxnSp>
          <p:nvCxnSpPr>
            <p:cNvPr id="35" name="Straight Arrow Connector 34"/>
            <p:cNvCxnSpPr>
              <a:endCxn id="19477" idx="1"/>
            </p:cNvCxnSpPr>
            <p:nvPr/>
          </p:nvCxnSpPr>
          <p:spPr>
            <a:xfrm flipV="1">
              <a:off x="6715125" y="5957844"/>
              <a:ext cx="714376" cy="400097"/>
            </a:xfrm>
            <a:prstGeom prst="straightConnector1">
              <a:avLst/>
            </a:prstGeom>
            <a:ln w="9525">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19477" name="Text Box 6"/>
            <p:cNvSpPr txBox="1">
              <a:spLocks noChangeArrowheads="1"/>
            </p:cNvSpPr>
            <p:nvPr/>
          </p:nvSpPr>
          <p:spPr bwMode="auto">
            <a:xfrm>
              <a:off x="7429500" y="5429249"/>
              <a:ext cx="1368425" cy="1057187"/>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GB" sz="1600" dirty="0"/>
                <a:t>UK Net Carbon Account</a:t>
              </a:r>
            </a:p>
          </p:txBody>
        </p:sp>
        <p:cxnSp>
          <p:nvCxnSpPr>
            <p:cNvPr id="39" name="Straight Arrow Connector 38"/>
            <p:cNvCxnSpPr>
              <a:stCxn id="19459" idx="2"/>
              <a:endCxn id="19465" idx="0"/>
            </p:cNvCxnSpPr>
            <p:nvPr/>
          </p:nvCxnSpPr>
          <p:spPr>
            <a:xfrm rot="16200000" flipH="1">
              <a:off x="1440360" y="4147841"/>
              <a:ext cx="1041993" cy="234950"/>
            </a:xfrm>
            <a:prstGeom prst="straightConnector1">
              <a:avLst/>
            </a:prstGeom>
            <a:ln w="952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459" idx="2"/>
            </p:cNvCxnSpPr>
            <p:nvPr/>
          </p:nvCxnSpPr>
          <p:spPr>
            <a:xfrm rot="16200000" flipH="1">
              <a:off x="2829820" y="2758381"/>
              <a:ext cx="684803" cy="2656682"/>
            </a:xfrm>
            <a:prstGeom prst="straightConnector1">
              <a:avLst/>
            </a:prstGeom>
            <a:ln w="952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rot="16200000" flipH="1">
              <a:off x="4429126" y="3643312"/>
              <a:ext cx="785812" cy="785813"/>
            </a:xfrm>
            <a:prstGeom prst="straightConnector1">
              <a:avLst/>
            </a:prstGeom>
            <a:ln w="952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19461" idx="2"/>
            </p:cNvCxnSpPr>
            <p:nvPr/>
          </p:nvCxnSpPr>
          <p:spPr>
            <a:xfrm rot="5400000">
              <a:off x="6071894" y="3458869"/>
              <a:ext cx="756243" cy="1327146"/>
            </a:xfrm>
            <a:prstGeom prst="straightConnector1">
              <a:avLst/>
            </a:prstGeom>
            <a:ln w="952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rot="10800000" flipV="1">
              <a:off x="2071688" y="3643313"/>
              <a:ext cx="1844675" cy="1143000"/>
            </a:xfrm>
            <a:prstGeom prst="straightConnector1">
              <a:avLst/>
            </a:prstGeom>
            <a:ln w="9525">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9483" name="TextBox 40"/>
            <p:cNvSpPr txBox="1">
              <a:spLocks noChangeArrowheads="1"/>
            </p:cNvSpPr>
            <p:nvPr/>
          </p:nvSpPr>
          <p:spPr bwMode="auto">
            <a:xfrm>
              <a:off x="5214938" y="5715000"/>
              <a:ext cx="500062" cy="430706"/>
            </a:xfrm>
            <a:prstGeom prst="rect">
              <a:avLst/>
            </a:prstGeom>
            <a:noFill/>
            <a:ln w="9525">
              <a:solidFill>
                <a:schemeClr val="tx1"/>
              </a:solidFill>
              <a:miter lim="800000"/>
              <a:headEnd/>
              <a:tailEnd/>
            </a:ln>
          </p:spPr>
          <p:txBody>
            <a:bodyPr>
              <a:spAutoFit/>
            </a:bodyPr>
            <a:lstStyle/>
            <a:p>
              <a:pPr algn="ctr"/>
              <a:r>
                <a:rPr lang="en-GB" sz="1600" dirty="0"/>
                <a:t>+</a:t>
              </a:r>
            </a:p>
          </p:txBody>
        </p:sp>
        <p:sp>
          <p:nvSpPr>
            <p:cNvPr id="19484" name="Line 9"/>
            <p:cNvSpPr>
              <a:spLocks noChangeShapeType="1"/>
            </p:cNvSpPr>
            <p:nvPr/>
          </p:nvSpPr>
          <p:spPr bwMode="auto">
            <a:xfrm flipH="1" flipV="1">
              <a:off x="5572125" y="3286125"/>
              <a:ext cx="779463" cy="46038"/>
            </a:xfrm>
            <a:prstGeom prst="line">
              <a:avLst/>
            </a:prstGeom>
            <a:noFill/>
            <a:ln w="9525">
              <a:solidFill>
                <a:schemeClr val="tx1"/>
              </a:solidFill>
              <a:round/>
              <a:headEnd/>
              <a:tailEnd type="triangle" w="med" len="med"/>
            </a:ln>
          </p:spPr>
          <p:txBody>
            <a:bodyPr/>
            <a:lstStyle/>
            <a:p>
              <a:endParaRPr lang="en-GB" sz="1600" dirty="0"/>
            </a:p>
          </p:txBody>
        </p:sp>
        <p:cxnSp>
          <p:nvCxnSpPr>
            <p:cNvPr id="29" name="Straight Arrow Connector 28"/>
            <p:cNvCxnSpPr>
              <a:stCxn id="19461" idx="2"/>
            </p:cNvCxnSpPr>
            <p:nvPr/>
          </p:nvCxnSpPr>
          <p:spPr>
            <a:xfrm rot="5400000">
              <a:off x="4214516" y="1815805"/>
              <a:ext cx="970555" cy="4827587"/>
            </a:xfrm>
            <a:prstGeom prst="straightConnector1">
              <a:avLst/>
            </a:prstGeom>
            <a:ln w="9525">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9486" name="TextBox 40"/>
            <p:cNvSpPr txBox="1">
              <a:spLocks noChangeArrowheads="1"/>
            </p:cNvSpPr>
            <p:nvPr/>
          </p:nvSpPr>
          <p:spPr bwMode="auto">
            <a:xfrm>
              <a:off x="5214938" y="4857749"/>
              <a:ext cx="500062" cy="430706"/>
            </a:xfrm>
            <a:prstGeom prst="rect">
              <a:avLst/>
            </a:prstGeom>
            <a:noFill/>
            <a:ln w="9525">
              <a:solidFill>
                <a:schemeClr val="tx1"/>
              </a:solidFill>
              <a:miter lim="800000"/>
              <a:headEnd/>
              <a:tailEnd/>
            </a:ln>
          </p:spPr>
          <p:txBody>
            <a:bodyPr>
              <a:spAutoFit/>
            </a:bodyPr>
            <a:lstStyle/>
            <a:p>
              <a:pPr algn="ctr"/>
              <a:r>
                <a:rPr lang="en-GB" sz="1600" dirty="0"/>
                <a:t>+</a:t>
              </a:r>
            </a:p>
          </p:txBody>
        </p:sp>
        <p:sp>
          <p:nvSpPr>
            <p:cNvPr id="19487" name="Text Box 16"/>
            <p:cNvSpPr txBox="1">
              <a:spLocks noChangeArrowheads="1"/>
            </p:cNvSpPr>
            <p:nvPr/>
          </p:nvSpPr>
          <p:spPr bwMode="auto">
            <a:xfrm>
              <a:off x="4786313" y="5357812"/>
              <a:ext cx="1214437" cy="430706"/>
            </a:xfrm>
            <a:prstGeom prst="rect">
              <a:avLst/>
            </a:prstGeom>
            <a:solidFill>
              <a:srgbClr val="92D050"/>
            </a:solidFill>
            <a:ln w="9525">
              <a:solidFill>
                <a:schemeClr val="tx1"/>
              </a:solidFill>
              <a:miter lim="800000"/>
              <a:headEnd/>
              <a:tailEnd/>
            </a:ln>
          </p:spPr>
          <p:txBody>
            <a:bodyPr>
              <a:spAutoFit/>
            </a:bodyPr>
            <a:lstStyle/>
            <a:p>
              <a:pPr algn="ctr">
                <a:spcBef>
                  <a:spcPct val="50000"/>
                </a:spcBef>
              </a:pPr>
              <a:r>
                <a:rPr lang="en-GB" sz="1600" dirty="0"/>
                <a:t>LULUCF</a:t>
              </a:r>
            </a:p>
          </p:txBody>
        </p:sp>
        <p:sp>
          <p:nvSpPr>
            <p:cNvPr id="32" name="TextBox 31"/>
            <p:cNvSpPr txBox="1"/>
            <p:nvPr/>
          </p:nvSpPr>
          <p:spPr>
            <a:xfrm>
              <a:off x="4786313" y="1785938"/>
              <a:ext cx="4000500" cy="430706"/>
            </a:xfrm>
            <a:prstGeom prst="rect">
              <a:avLst/>
            </a:prstGeom>
            <a:solidFill>
              <a:schemeClr val="bg1"/>
            </a:solidFill>
            <a:ln w="9525">
              <a:solidFill>
                <a:schemeClr val="tx1"/>
              </a:solidFill>
            </a:ln>
          </p:spPr>
          <p:txBody>
            <a:bodyPr>
              <a:spAutoFit/>
            </a:bodyPr>
            <a:lstStyle/>
            <a:p>
              <a:pPr algn="ctr">
                <a:defRPr/>
              </a:pPr>
              <a:r>
                <a:rPr lang="en-GB" sz="1600" dirty="0">
                  <a:latin typeface="Arial" charset="0"/>
                </a:rPr>
                <a:t>Projections currently to 2025</a:t>
              </a:r>
            </a:p>
          </p:txBody>
        </p:sp>
      </p:grpSp>
      <p:sp>
        <p:nvSpPr>
          <p:cNvPr id="36" name="TextBox 35"/>
          <p:cNvSpPr txBox="1"/>
          <p:nvPr/>
        </p:nvSpPr>
        <p:spPr>
          <a:xfrm>
            <a:off x="573206" y="5268030"/>
            <a:ext cx="7629098" cy="1477328"/>
          </a:xfrm>
          <a:prstGeom prst="rect">
            <a:avLst/>
          </a:prstGeom>
          <a:noFill/>
          <a:ln>
            <a:solidFill>
              <a:schemeClr val="tx1"/>
            </a:solidFill>
          </a:ln>
        </p:spPr>
        <p:txBody>
          <a:bodyPr wrap="square" rtlCol="0">
            <a:spAutoFit/>
          </a:bodyPr>
          <a:lstStyle/>
          <a:p>
            <a:r>
              <a:rPr lang="en-US" sz="1800" dirty="0" smtClean="0"/>
              <a:t>100+ demand econometric equations (by sector and fuel):</a:t>
            </a:r>
          </a:p>
          <a:p>
            <a:pPr>
              <a:buFont typeface="Arial" pitchFamily="34" charset="0"/>
              <a:buChar char="•"/>
            </a:pPr>
            <a:r>
              <a:rPr lang="en-US" sz="1800" dirty="0" smtClean="0"/>
              <a:t>  Ln Demand = constant + α*Ln X + </a:t>
            </a:r>
            <a:r>
              <a:rPr lang="el-GR" sz="1800" dirty="0" smtClean="0"/>
              <a:t>β</a:t>
            </a:r>
            <a:r>
              <a:rPr lang="en-US" sz="1800" dirty="0" smtClean="0"/>
              <a:t>*Ln Y + </a:t>
            </a:r>
            <a:r>
              <a:rPr lang="el-GR" sz="1800" dirty="0" smtClean="0"/>
              <a:t>γ</a:t>
            </a:r>
            <a:r>
              <a:rPr lang="en-US" sz="1800" dirty="0" smtClean="0"/>
              <a:t>*Ln Z …. + e</a:t>
            </a:r>
          </a:p>
          <a:p>
            <a:pPr>
              <a:buFont typeface="Arial" pitchFamily="34" charset="0"/>
              <a:buChar char="•"/>
            </a:pPr>
            <a:r>
              <a:rPr lang="en-US" sz="1800" dirty="0" smtClean="0"/>
              <a:t>  where X, Y, Z are lagged value (t-1); economic output, relative prices, time trend, temperature, other…, e is the residual error term</a:t>
            </a:r>
          </a:p>
          <a:p>
            <a:pPr>
              <a:buFont typeface="Arial" pitchFamily="34" charset="0"/>
              <a:buChar char="•"/>
            </a:pPr>
            <a:r>
              <a:rPr lang="en-US" sz="1800" dirty="0" smtClean="0"/>
              <a:t>  Log-log regression means coefficients are elasticities (% changes)</a:t>
            </a:r>
            <a:endParaRPr lang="en-GB" sz="1800" dirty="0"/>
          </a:p>
        </p:txBody>
      </p:sp>
      <p:sp>
        <p:nvSpPr>
          <p:cNvPr id="37" name="Slide Number Placeholder 36"/>
          <p:cNvSpPr>
            <a:spLocks noGrp="1"/>
          </p:cNvSpPr>
          <p:nvPr>
            <p:ph type="sldNum" sz="quarter" idx="11"/>
          </p:nvPr>
        </p:nvSpPr>
        <p:spPr>
          <a:xfrm>
            <a:off x="8311486" y="6286500"/>
            <a:ext cx="394363" cy="365125"/>
          </a:xfrm>
        </p:spPr>
        <p:txBody>
          <a:bodyPr/>
          <a:lstStyle/>
          <a:p>
            <a:pPr>
              <a:defRPr/>
            </a:pPr>
            <a:fld id="{B4D5F496-CDEB-48BE-85E2-FB6EEC0468E5}" type="slidenum">
              <a:rPr lang="en-GB" sz="1100" smtClean="0">
                <a:solidFill>
                  <a:schemeClr val="tx1"/>
                </a:solidFill>
              </a:rPr>
              <a:pPr>
                <a:defRPr/>
              </a:pPr>
              <a:t>14</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14375" y="500063"/>
            <a:ext cx="7620000" cy="923925"/>
          </a:xfrm>
        </p:spPr>
        <p:txBody>
          <a:bodyPr/>
          <a:lstStyle/>
          <a:p>
            <a:r>
              <a:rPr lang="en-GB" dirty="0" smtClean="0"/>
              <a:t>CGE models</a:t>
            </a:r>
          </a:p>
        </p:txBody>
      </p:sp>
      <p:sp>
        <p:nvSpPr>
          <p:cNvPr id="17411" name="Content Placeholder 2"/>
          <p:cNvSpPr>
            <a:spLocks noGrp="1"/>
          </p:cNvSpPr>
          <p:nvPr>
            <p:ph idx="1"/>
          </p:nvPr>
        </p:nvSpPr>
        <p:spPr>
          <a:xfrm>
            <a:off x="714374" y="1064525"/>
            <a:ext cx="7842771" cy="5145206"/>
          </a:xfrm>
        </p:spPr>
        <p:txBody>
          <a:bodyPr/>
          <a:lstStyle/>
          <a:p>
            <a:r>
              <a:rPr lang="en-GB" sz="2000" dirty="0" smtClean="0"/>
              <a:t>CGE: Computable General Equilibrium (static or dynamic)</a:t>
            </a:r>
          </a:p>
          <a:p>
            <a:r>
              <a:rPr lang="en-GB" sz="2000" dirty="0" smtClean="0"/>
              <a:t>Many examples – EPPA, MERGE, SGM, AIM etc</a:t>
            </a:r>
          </a:p>
          <a:p>
            <a:r>
              <a:rPr lang="en-GB" sz="2000" dirty="0" smtClean="0"/>
              <a:t>A CGE model consists of:</a:t>
            </a:r>
          </a:p>
          <a:p>
            <a:pPr lvl="1"/>
            <a:r>
              <a:rPr lang="en-GB" sz="1800" dirty="0" smtClean="0"/>
              <a:t>Tables of transaction values, input-output table or as a social accounting matrix (SAM)</a:t>
            </a:r>
          </a:p>
          <a:p>
            <a:pPr lvl="1"/>
            <a:r>
              <a:rPr lang="en-GB" sz="1800" dirty="0" smtClean="0"/>
              <a:t>Production function (labour, capital, materials, energy, other)</a:t>
            </a:r>
          </a:p>
          <a:p>
            <a:pPr lvl="1"/>
            <a:r>
              <a:rPr lang="en-GB" sz="1800" dirty="0" smtClean="0"/>
              <a:t>Elasticities: dimensionless parameters that capture behavioural response (e.g., price, demand, trade, income elasticities etc)</a:t>
            </a:r>
          </a:p>
          <a:p>
            <a:r>
              <a:rPr lang="en-GB" sz="2000" dirty="0" smtClean="0"/>
              <a:t>Include government and foreign trade, use equations that specify supply and demand behaviour. </a:t>
            </a:r>
          </a:p>
          <a:p>
            <a:r>
              <a:rPr lang="en-GB" sz="2000" dirty="0" smtClean="0"/>
              <a:t>Solve model with a set of exogenous parameters (technology, wages, prices, exchange rates) to bring all markets into equilibrium </a:t>
            </a:r>
          </a:p>
          <a:p>
            <a:r>
              <a:rPr lang="en-GB" sz="2000" dirty="0" smtClean="0"/>
              <a:t>Not able to provide insights into the adjustment process between equilibrium </a:t>
            </a:r>
          </a:p>
          <a:p>
            <a:r>
              <a:rPr lang="en-GB" sz="2000" dirty="0" smtClean="0"/>
              <a:t>Parameters are only partially statistically or econometrically calibrated (i.e., they are selected to fit one or few years of data)</a:t>
            </a:r>
          </a:p>
        </p:txBody>
      </p:sp>
      <p:sp>
        <p:nvSpPr>
          <p:cNvPr id="4" name="Slide Number Placeholder 3"/>
          <p:cNvSpPr>
            <a:spLocks noGrp="1"/>
          </p:cNvSpPr>
          <p:nvPr>
            <p:ph type="sldNum" sz="quarter" idx="10"/>
          </p:nvPr>
        </p:nvSpPr>
        <p:spPr/>
        <p:txBody>
          <a:bodyPr/>
          <a:lstStyle/>
          <a:p>
            <a:pPr>
              <a:defRPr/>
            </a:pPr>
            <a:fld id="{76B73F3E-570C-4E2D-A9F1-3667D9326BF2}" type="slidenum">
              <a:rPr lang="en-GB" smtClean="0"/>
              <a:pPr>
                <a:defRPr/>
              </a:pPr>
              <a:t>15</a:t>
            </a:fld>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357188" y="1309688"/>
            <a:ext cx="8101012" cy="4481512"/>
          </a:xfrm>
        </p:spPr>
        <p:txBody>
          <a:bodyPr/>
          <a:lstStyle/>
          <a:p>
            <a:pPr>
              <a:spcBef>
                <a:spcPts val="300"/>
              </a:spcBef>
            </a:pPr>
            <a:r>
              <a:rPr lang="en-GB" sz="2000" dirty="0" smtClean="0"/>
              <a:t>Technology</a:t>
            </a:r>
          </a:p>
          <a:p>
            <a:pPr lvl="1">
              <a:spcBef>
                <a:spcPts val="300"/>
              </a:spcBef>
            </a:pPr>
            <a:r>
              <a:rPr lang="en-GB" sz="1800" dirty="0" smtClean="0"/>
              <a:t>Global drivers; national applicability; niche markets</a:t>
            </a:r>
          </a:p>
          <a:p>
            <a:pPr lvl="1">
              <a:spcBef>
                <a:spcPts val="300"/>
              </a:spcBef>
            </a:pPr>
            <a:r>
              <a:rPr lang="en-GB" sz="1800" dirty="0" smtClean="0"/>
              <a:t>Economies of scale, of learning, of scope</a:t>
            </a:r>
          </a:p>
          <a:p>
            <a:pPr>
              <a:spcBef>
                <a:spcPts val="300"/>
              </a:spcBef>
            </a:pPr>
            <a:r>
              <a:rPr lang="en-GB" sz="2000" dirty="0" smtClean="0"/>
              <a:t>Behaviour</a:t>
            </a:r>
          </a:p>
          <a:p>
            <a:pPr lvl="1">
              <a:spcBef>
                <a:spcPts val="300"/>
              </a:spcBef>
            </a:pPr>
            <a:r>
              <a:rPr lang="en-GB" sz="1800" dirty="0" smtClean="0"/>
              <a:t>Firms vs. individuals</a:t>
            </a:r>
          </a:p>
          <a:p>
            <a:pPr lvl="1">
              <a:spcBef>
                <a:spcPts val="300"/>
              </a:spcBef>
            </a:pPr>
            <a:r>
              <a:rPr lang="en-GB" sz="1800" dirty="0" smtClean="0"/>
              <a:t>Profit maximising and non price drivers?</a:t>
            </a:r>
          </a:p>
          <a:p>
            <a:pPr lvl="1">
              <a:spcBef>
                <a:spcPts val="300"/>
              </a:spcBef>
            </a:pPr>
            <a:r>
              <a:rPr lang="en-GB" sz="1800" dirty="0" smtClean="0"/>
              <a:t>Role of the state</a:t>
            </a:r>
          </a:p>
          <a:p>
            <a:pPr>
              <a:spcBef>
                <a:spcPts val="300"/>
              </a:spcBef>
            </a:pPr>
            <a:r>
              <a:rPr lang="en-GB" sz="2000" dirty="0" smtClean="0"/>
              <a:t>Scale </a:t>
            </a:r>
          </a:p>
          <a:p>
            <a:pPr lvl="1">
              <a:spcBef>
                <a:spcPts val="300"/>
              </a:spcBef>
            </a:pPr>
            <a:r>
              <a:rPr lang="en-GB" sz="1800" dirty="0" smtClean="0"/>
              <a:t>Global drivers vs. National policies vs. local planning vs. individual use</a:t>
            </a:r>
          </a:p>
          <a:p>
            <a:pPr>
              <a:spcBef>
                <a:spcPts val="300"/>
              </a:spcBef>
            </a:pPr>
            <a:r>
              <a:rPr lang="en-GB" sz="2000" dirty="0" smtClean="0"/>
              <a:t>Time </a:t>
            </a:r>
          </a:p>
          <a:p>
            <a:pPr lvl="1">
              <a:spcBef>
                <a:spcPts val="300"/>
              </a:spcBef>
            </a:pPr>
            <a:r>
              <a:rPr lang="en-GB" sz="1800" dirty="0" smtClean="0"/>
              <a:t>Instantaneous vs. short-, long- and very long-term</a:t>
            </a:r>
          </a:p>
          <a:p>
            <a:pPr lvl="1">
              <a:spcBef>
                <a:spcPts val="300"/>
              </a:spcBef>
            </a:pPr>
            <a:r>
              <a:rPr lang="en-GB" sz="1800" dirty="0" smtClean="0"/>
              <a:t>Non marginal changes (sideswipes)</a:t>
            </a:r>
          </a:p>
          <a:p>
            <a:pPr>
              <a:spcBef>
                <a:spcPts val="300"/>
              </a:spcBef>
            </a:pPr>
            <a:r>
              <a:rPr lang="en-GB" sz="2000" dirty="0" smtClean="0"/>
              <a:t>Uncertainty </a:t>
            </a:r>
          </a:p>
          <a:p>
            <a:pPr lvl="1">
              <a:spcBef>
                <a:spcPts val="300"/>
              </a:spcBef>
            </a:pPr>
            <a:r>
              <a:rPr lang="en-GB" sz="1800" dirty="0" smtClean="0"/>
              <a:t>Parametric – imperfect knowledge</a:t>
            </a:r>
          </a:p>
          <a:p>
            <a:pPr lvl="1">
              <a:spcBef>
                <a:spcPts val="300"/>
              </a:spcBef>
            </a:pPr>
            <a:r>
              <a:rPr lang="en-GB" sz="1800" dirty="0" smtClean="0"/>
              <a:t>Stochastic – inherent variability</a:t>
            </a:r>
          </a:p>
          <a:p>
            <a:pPr lvl="1">
              <a:spcBef>
                <a:spcPts val="300"/>
              </a:spcBef>
            </a:pPr>
            <a:r>
              <a:rPr lang="en-GB" sz="1800" dirty="0" smtClean="0"/>
              <a:t>Transparent model assumptions and dynamics</a:t>
            </a:r>
          </a:p>
        </p:txBody>
      </p:sp>
      <p:sp>
        <p:nvSpPr>
          <p:cNvPr id="18435" name="Title 2"/>
          <p:cNvSpPr>
            <a:spLocks noGrp="1"/>
          </p:cNvSpPr>
          <p:nvPr>
            <p:ph type="title"/>
          </p:nvPr>
        </p:nvSpPr>
        <p:spPr>
          <a:xfrm>
            <a:off x="714375" y="500063"/>
            <a:ext cx="7620000" cy="500062"/>
          </a:xfrm>
        </p:spPr>
        <p:txBody>
          <a:bodyPr/>
          <a:lstStyle/>
          <a:p>
            <a:r>
              <a:rPr lang="en-GB" dirty="0" smtClean="0"/>
              <a:t>Five critical modelling issues</a:t>
            </a:r>
          </a:p>
        </p:txBody>
      </p:sp>
      <p:sp>
        <p:nvSpPr>
          <p:cNvPr id="4" name="Slide Number Placeholder 3"/>
          <p:cNvSpPr>
            <a:spLocks noGrp="1"/>
          </p:cNvSpPr>
          <p:nvPr>
            <p:ph type="sldNum" sz="quarter" idx="10"/>
          </p:nvPr>
        </p:nvSpPr>
        <p:spPr/>
        <p:txBody>
          <a:bodyPr/>
          <a:lstStyle/>
          <a:p>
            <a:pPr>
              <a:defRPr/>
            </a:pPr>
            <a:fld id="{A64D84BE-BF1F-4F7F-BB63-67B959890C5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38" y="1785938"/>
            <a:ext cx="7929562" cy="3857625"/>
          </a:xfrm>
        </p:spPr>
        <p:txBody>
          <a:bodyPr/>
          <a:lstStyle/>
          <a:p>
            <a:pPr marL="0" indent="0" algn="ctr">
              <a:buFontTx/>
              <a:buNone/>
            </a:pPr>
            <a:r>
              <a:rPr lang="en-GB" b="1" i="1" dirty="0" smtClean="0"/>
              <a:t>Energy-economic models are systematic tools to generate insights into the potential evolution of the energy system, and its interactions with the overall economy and the environment </a:t>
            </a:r>
          </a:p>
          <a:p>
            <a:pPr marL="0" indent="0" algn="ctr">
              <a:buFontTx/>
              <a:buNone/>
            </a:pPr>
            <a:endParaRPr lang="en-GB" b="1" i="1" dirty="0" smtClean="0"/>
          </a:p>
          <a:p>
            <a:pPr marL="0" indent="0" algn="ctr">
              <a:buFontTx/>
              <a:buNone/>
            </a:pPr>
            <a:r>
              <a:rPr lang="en-GB" b="1" i="1" dirty="0" smtClean="0">
                <a:solidFill>
                  <a:schemeClr val="tx2"/>
                </a:solidFill>
              </a:rPr>
              <a:t>But: E4 modelling as Science or Art or Both ?</a:t>
            </a:r>
          </a:p>
        </p:txBody>
      </p:sp>
      <p:sp>
        <p:nvSpPr>
          <p:cNvPr id="19459" name="Title 2"/>
          <p:cNvSpPr>
            <a:spLocks noGrp="1"/>
          </p:cNvSpPr>
          <p:nvPr>
            <p:ph type="title"/>
          </p:nvPr>
        </p:nvSpPr>
        <p:spPr>
          <a:xfrm>
            <a:off x="714375" y="500063"/>
            <a:ext cx="7620000" cy="923925"/>
          </a:xfrm>
        </p:spPr>
        <p:txBody>
          <a:bodyPr/>
          <a:lstStyle/>
          <a:p>
            <a:r>
              <a:rPr lang="en-GB" sz="3200" dirty="0" smtClean="0"/>
              <a:t>Definition of (E4) energy models</a:t>
            </a:r>
          </a:p>
        </p:txBody>
      </p:sp>
      <p:sp>
        <p:nvSpPr>
          <p:cNvPr id="4" name="Slide Number Placeholder 3"/>
          <p:cNvSpPr>
            <a:spLocks noGrp="1"/>
          </p:cNvSpPr>
          <p:nvPr>
            <p:ph type="sldNum" sz="quarter" idx="10"/>
          </p:nvPr>
        </p:nvSpPr>
        <p:spPr/>
        <p:txBody>
          <a:bodyPr/>
          <a:lstStyle/>
          <a:p>
            <a:pPr>
              <a:defRPr/>
            </a:pPr>
            <a:fld id="{A64D84BE-BF1F-4F7F-BB63-67B959890C52}"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3.bp.blogspot.com/_Bktad0_PktY/TCjdOSN3BSI/AAAAAAAAB0E/C_VF-RDEwAk/s1600/rummy.jpg"/>
          <p:cNvPicPr>
            <a:picLocks noChangeAspect="1" noChangeArrowheads="1"/>
          </p:cNvPicPr>
          <p:nvPr/>
        </p:nvPicPr>
        <p:blipFill>
          <a:blip r:embed="rId2" cstate="print"/>
          <a:srcRect/>
          <a:stretch>
            <a:fillRect/>
          </a:stretch>
        </p:blipFill>
        <p:spPr bwMode="auto">
          <a:xfrm>
            <a:off x="158606" y="805029"/>
            <a:ext cx="8877890" cy="5504291"/>
          </a:xfrm>
          <a:prstGeom prst="rect">
            <a:avLst/>
          </a:prstGeom>
          <a:noFill/>
        </p:spPr>
      </p:pic>
      <p:sp>
        <p:nvSpPr>
          <p:cNvPr id="4" name="TextBox 3"/>
          <p:cNvSpPr txBox="1"/>
          <p:nvPr/>
        </p:nvSpPr>
        <p:spPr>
          <a:xfrm>
            <a:off x="251520" y="5445224"/>
            <a:ext cx="8640960" cy="1384995"/>
          </a:xfrm>
          <a:prstGeom prst="rect">
            <a:avLst/>
          </a:prstGeom>
          <a:solidFill>
            <a:schemeClr val="bg2"/>
          </a:solidFill>
          <a:ln>
            <a:solidFill>
              <a:schemeClr val="accent1"/>
            </a:solidFill>
          </a:ln>
        </p:spPr>
        <p:txBody>
          <a:bodyPr wrap="square" rtlCol="0">
            <a:spAutoFit/>
          </a:bodyPr>
          <a:lstStyle/>
          <a:p>
            <a:pPr algn="ctr"/>
            <a:r>
              <a:rPr lang="en-GB" sz="2100" b="1" dirty="0" smtClean="0"/>
              <a:t>“</a:t>
            </a:r>
            <a:r>
              <a:rPr lang="en-GB" sz="2100" b="1" i="1" dirty="0" smtClean="0"/>
              <a:t>There are known knowns. These are things we know that we know. There are known unknowns. That is to say, there are things that we know we don't know. But there are also unknown unknowns. There are things we don't know we don't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86854"/>
            <a:ext cx="8489950" cy="1618184"/>
          </a:xfrm>
        </p:spPr>
        <p:txBody>
          <a:bodyPr/>
          <a:lstStyle/>
          <a:p>
            <a:r>
              <a:rPr lang="en-US" dirty="0" smtClean="0"/>
              <a:t>Characterization of model </a:t>
            </a:r>
            <a:r>
              <a:rPr lang="en-US" dirty="0" smtClean="0"/>
              <a:t>uncertainty</a:t>
            </a:r>
            <a:endParaRPr lang="en-GB" dirty="0"/>
          </a:p>
        </p:txBody>
      </p:sp>
      <p:sp>
        <p:nvSpPr>
          <p:cNvPr id="3" name="Content Placeholder 2"/>
          <p:cNvSpPr>
            <a:spLocks noGrp="1"/>
          </p:cNvSpPr>
          <p:nvPr>
            <p:ph idx="1"/>
          </p:nvPr>
        </p:nvSpPr>
        <p:spPr>
          <a:xfrm>
            <a:off x="330200" y="1501254"/>
            <a:ext cx="8489950" cy="4664597"/>
          </a:xfrm>
        </p:spPr>
        <p:txBody>
          <a:bodyPr/>
          <a:lstStyle/>
          <a:p>
            <a:pPr eaLnBrk="1" hangingPunct="1">
              <a:spcBef>
                <a:spcPts val="600"/>
              </a:spcBef>
            </a:pPr>
            <a:r>
              <a:rPr lang="en-US" sz="2400" dirty="0" smtClean="0">
                <a:cs typeface="Times New Roman" pitchFamily="18" charset="0"/>
              </a:rPr>
              <a:t>Uncertainty in models can be characterized as:</a:t>
            </a:r>
            <a:endParaRPr lang="en-GB" sz="2400" dirty="0" smtClean="0">
              <a:cs typeface="Times New Roman" pitchFamily="18" charset="0"/>
            </a:endParaRPr>
          </a:p>
          <a:p>
            <a:pPr lvl="1" eaLnBrk="1" hangingPunct="1">
              <a:spcBef>
                <a:spcPts val="600"/>
              </a:spcBef>
            </a:pPr>
            <a:r>
              <a:rPr lang="en-US" sz="2000" dirty="0" smtClean="0"/>
              <a:t>Uncertainty about underlying values  (address via scenarios)</a:t>
            </a:r>
          </a:p>
          <a:p>
            <a:pPr lvl="2" eaLnBrk="1" hangingPunct="1">
              <a:spcBef>
                <a:spcPts val="600"/>
              </a:spcBef>
            </a:pPr>
            <a:r>
              <a:rPr lang="en-US" sz="1800" dirty="0" smtClean="0"/>
              <a:t>e.g., consumer preferences, government priorities</a:t>
            </a:r>
          </a:p>
          <a:p>
            <a:pPr lvl="1" eaLnBrk="1" hangingPunct="1">
              <a:spcBef>
                <a:spcPts val="600"/>
              </a:spcBef>
            </a:pPr>
            <a:r>
              <a:rPr lang="en-US" sz="2000" dirty="0" smtClean="0"/>
              <a:t>Parametric uncertainty</a:t>
            </a:r>
          </a:p>
          <a:p>
            <a:pPr lvl="2" eaLnBrk="1" hangingPunct="1">
              <a:spcBef>
                <a:spcPts val="600"/>
              </a:spcBef>
            </a:pPr>
            <a:r>
              <a:rPr lang="en-US" sz="1800" dirty="0" smtClean="0"/>
              <a:t>Arises through imperfect knowledge, address via sensitivity analysis</a:t>
            </a:r>
            <a:endParaRPr lang="en-GB" sz="1800" dirty="0" smtClean="0"/>
          </a:p>
          <a:p>
            <a:pPr lvl="1" eaLnBrk="1" hangingPunct="1">
              <a:spcBef>
                <a:spcPts val="600"/>
              </a:spcBef>
            </a:pPr>
            <a:r>
              <a:rPr lang="en-US" sz="2000" dirty="0" smtClean="0"/>
              <a:t>Stochastic uncertainty</a:t>
            </a:r>
          </a:p>
          <a:p>
            <a:pPr lvl="2" eaLnBrk="1" hangingPunct="1">
              <a:spcBef>
                <a:spcPts val="600"/>
              </a:spcBef>
            </a:pPr>
            <a:r>
              <a:rPr lang="en-US" sz="1800" dirty="0" smtClean="0"/>
              <a:t>due to inherent variability in inputs and processes</a:t>
            </a:r>
            <a:endParaRPr lang="en-GB" sz="1800" dirty="0" smtClean="0"/>
          </a:p>
          <a:p>
            <a:pPr lvl="1" eaLnBrk="1" hangingPunct="1">
              <a:spcBef>
                <a:spcPts val="600"/>
              </a:spcBef>
            </a:pPr>
            <a:r>
              <a:rPr lang="en-US" sz="2000" dirty="0" smtClean="0">
                <a:cs typeface="Times New Roman" pitchFamily="18" charset="0"/>
              </a:rPr>
              <a:t>Uncertainty about model structure</a:t>
            </a:r>
            <a:r>
              <a:rPr lang="en-GB" sz="2000" dirty="0" smtClean="0"/>
              <a:t> </a:t>
            </a:r>
          </a:p>
          <a:p>
            <a:pPr lvl="2">
              <a:spcBef>
                <a:spcPts val="600"/>
              </a:spcBef>
            </a:pPr>
            <a:r>
              <a:rPr lang="en-GB" sz="1800" dirty="0" smtClean="0"/>
              <a:t>The structure of models are derived by human trial and error and represent a world-view</a:t>
            </a:r>
          </a:p>
          <a:p>
            <a:pPr lvl="2">
              <a:spcBef>
                <a:spcPts val="600"/>
              </a:spcBef>
            </a:pPr>
            <a:r>
              <a:rPr lang="en-GB" sz="1800" dirty="0" smtClean="0"/>
              <a:t>Address via model comparison (crucially of different model types), or modelling to generate alternatives (MGA)</a:t>
            </a:r>
          </a:p>
        </p:txBody>
      </p:sp>
      <p:sp>
        <p:nvSpPr>
          <p:cNvPr id="5" name="Curved Right Arrow 4"/>
          <p:cNvSpPr/>
          <p:nvPr/>
        </p:nvSpPr>
        <p:spPr>
          <a:xfrm>
            <a:off x="232011" y="2879677"/>
            <a:ext cx="504967" cy="8325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Curved Left Arrow 7"/>
          <p:cNvSpPr/>
          <p:nvPr/>
        </p:nvSpPr>
        <p:spPr>
          <a:xfrm flipV="1">
            <a:off x="8379732" y="2893326"/>
            <a:ext cx="477671" cy="81886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Slide Number Placeholder 8"/>
          <p:cNvSpPr>
            <a:spLocks noGrp="1"/>
          </p:cNvSpPr>
          <p:nvPr>
            <p:ph type="sldNum" sz="quarter" idx="10"/>
          </p:nvPr>
        </p:nvSpPr>
        <p:spPr/>
        <p:txBody>
          <a:bodyPr/>
          <a:lstStyle/>
          <a:p>
            <a:pPr>
              <a:defRPr/>
            </a:pPr>
            <a:fld id="{1C14B780-4687-4F59-B3BD-7799094D4B4B}"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0200" y="763588"/>
            <a:ext cx="8489950" cy="1441450"/>
          </a:xfrm>
        </p:spPr>
        <p:txBody>
          <a:bodyPr/>
          <a:lstStyle/>
          <a:p>
            <a:r>
              <a:rPr lang="en-GB" dirty="0" smtClean="0"/>
              <a:t>Seminar Overview</a:t>
            </a:r>
          </a:p>
        </p:txBody>
      </p:sp>
      <p:sp>
        <p:nvSpPr>
          <p:cNvPr id="5123" name="Content Placeholder 2"/>
          <p:cNvSpPr>
            <a:spLocks noGrp="1"/>
          </p:cNvSpPr>
          <p:nvPr>
            <p:ph idx="1"/>
          </p:nvPr>
        </p:nvSpPr>
        <p:spPr>
          <a:xfrm>
            <a:off x="330200" y="1296536"/>
            <a:ext cx="8489950" cy="5213445"/>
          </a:xfrm>
        </p:spPr>
        <p:txBody>
          <a:bodyPr/>
          <a:lstStyle/>
          <a:p>
            <a:pPr>
              <a:lnSpc>
                <a:spcPct val="150000"/>
              </a:lnSpc>
              <a:spcBef>
                <a:spcPct val="0"/>
              </a:spcBef>
            </a:pPr>
            <a:r>
              <a:rPr lang="en-GB" dirty="0" smtClean="0"/>
              <a:t>Abstract</a:t>
            </a:r>
          </a:p>
          <a:p>
            <a:pPr lvl="1">
              <a:lnSpc>
                <a:spcPct val="150000"/>
              </a:lnSpc>
              <a:spcBef>
                <a:spcPct val="0"/>
              </a:spcBef>
            </a:pPr>
            <a:r>
              <a:rPr lang="en-GB" sz="2000" dirty="0" smtClean="0"/>
              <a:t>This talk will explore energy-economic modelling of long term UK energy scenarios, with particular emphasis on the core policy goals of decarbonisation and energy </a:t>
            </a:r>
            <a:r>
              <a:rPr lang="en-GB" sz="2000" dirty="0" smtClean="0"/>
              <a:t>security</a:t>
            </a:r>
            <a:endParaRPr lang="en-GB" sz="2000" dirty="0" smtClean="0"/>
          </a:p>
          <a:p>
            <a:pPr>
              <a:lnSpc>
                <a:spcPct val="150000"/>
              </a:lnSpc>
              <a:spcBef>
                <a:spcPct val="0"/>
              </a:spcBef>
            </a:pPr>
            <a:r>
              <a:rPr lang="en-GB" dirty="0" smtClean="0"/>
              <a:t>Outline </a:t>
            </a:r>
          </a:p>
          <a:p>
            <a:pPr lvl="1">
              <a:lnSpc>
                <a:spcPct val="150000"/>
              </a:lnSpc>
              <a:spcBef>
                <a:spcPct val="0"/>
              </a:spcBef>
              <a:buFontTx/>
              <a:buAutoNum type="arabicPeriod"/>
            </a:pPr>
            <a:r>
              <a:rPr lang="en-GB" sz="2000" dirty="0" smtClean="0"/>
              <a:t>Overview of E4 modelling </a:t>
            </a:r>
          </a:p>
          <a:p>
            <a:pPr marL="1314450" lvl="2" indent="-457200">
              <a:lnSpc>
                <a:spcPct val="150000"/>
              </a:lnSpc>
              <a:spcBef>
                <a:spcPct val="0"/>
              </a:spcBef>
            </a:pPr>
            <a:r>
              <a:rPr lang="en-GB" sz="1600" dirty="0" smtClean="0"/>
              <a:t>Energy-Economic-Engineering-Environment</a:t>
            </a:r>
          </a:p>
          <a:p>
            <a:pPr lvl="1">
              <a:lnSpc>
                <a:spcPct val="150000"/>
              </a:lnSpc>
              <a:spcBef>
                <a:spcPct val="0"/>
              </a:spcBef>
              <a:buFontTx/>
              <a:buAutoNum type="arabicPeriod"/>
            </a:pPr>
            <a:r>
              <a:rPr lang="en-GB" sz="2000" dirty="0" smtClean="0"/>
              <a:t>Sensitivity and uncertainty in energy models</a:t>
            </a:r>
          </a:p>
          <a:p>
            <a:pPr lvl="1">
              <a:lnSpc>
                <a:spcPct val="150000"/>
              </a:lnSpc>
              <a:spcBef>
                <a:spcPct val="0"/>
              </a:spcBef>
              <a:buFontTx/>
              <a:buAutoNum type="arabicPeriod"/>
            </a:pPr>
            <a:r>
              <a:rPr lang="en-GB" sz="2000" dirty="0" smtClean="0"/>
              <a:t>UK modelling and policy</a:t>
            </a:r>
            <a:endParaRPr lang="en-GB" sz="2000" dirty="0" smtClean="0"/>
          </a:p>
          <a:p>
            <a:pPr marL="1314450" lvl="2" indent="-457200">
              <a:lnSpc>
                <a:spcPct val="150000"/>
              </a:lnSpc>
              <a:spcBef>
                <a:spcPct val="0"/>
              </a:spcBef>
            </a:pPr>
            <a:r>
              <a:rPr lang="en-GB" sz="1600" dirty="0" smtClean="0"/>
              <a:t>Overview of UK MARKAL model family</a:t>
            </a:r>
          </a:p>
          <a:p>
            <a:pPr marL="1314450" lvl="2" indent="-457200">
              <a:lnSpc>
                <a:spcPct val="150000"/>
              </a:lnSpc>
              <a:spcBef>
                <a:spcPct val="0"/>
              </a:spcBef>
            </a:pPr>
            <a:r>
              <a:rPr lang="en-GB" sz="1600" dirty="0" smtClean="0"/>
              <a:t>Stochastic MARKAL – CCC 4</a:t>
            </a:r>
            <a:r>
              <a:rPr lang="en-GB" sz="1600" baseline="30000" dirty="0" smtClean="0"/>
              <a:t>th</a:t>
            </a:r>
            <a:r>
              <a:rPr lang="en-GB" sz="1600" dirty="0" smtClean="0"/>
              <a:t> budget report, 2010</a:t>
            </a:r>
            <a:endParaRPr lang="en-GB"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a:xfrm>
            <a:off x="6553200" y="6245225"/>
            <a:ext cx="2133600" cy="476250"/>
          </a:xfrm>
          <a:prstGeom prst="rect">
            <a:avLst/>
          </a:prstGeom>
          <a:noFill/>
        </p:spPr>
        <p:txBody>
          <a:bodyPr/>
          <a:lstStyle/>
          <a:p>
            <a:fld id="{9D3CA05E-45BD-46BD-B25D-26515901E1E5}" type="slidenum">
              <a:rPr lang="en-US"/>
              <a:pPr/>
              <a:t>20</a:t>
            </a:fld>
            <a:endParaRPr lang="en-US" dirty="0"/>
          </a:p>
        </p:txBody>
      </p:sp>
      <p:sp>
        <p:nvSpPr>
          <p:cNvPr id="35843" name="Rectangle 2"/>
          <p:cNvSpPr>
            <a:spLocks noGrp="1" noChangeArrowheads="1"/>
          </p:cNvSpPr>
          <p:nvPr>
            <p:ph type="title"/>
          </p:nvPr>
        </p:nvSpPr>
        <p:spPr>
          <a:xfrm>
            <a:off x="457200" y="491318"/>
            <a:ext cx="8229600" cy="723119"/>
          </a:xfrm>
        </p:spPr>
        <p:txBody>
          <a:bodyPr/>
          <a:lstStyle/>
          <a:p>
            <a:pPr eaLnBrk="1" hangingPunct="1"/>
            <a:r>
              <a:rPr dirty="0" smtClean="0">
                <a:cs typeface="Times New Roman" pitchFamily="18" charset="0"/>
              </a:rPr>
              <a:t>Dealing with </a:t>
            </a:r>
            <a:r>
              <a:rPr lang="en-US" dirty="0" smtClean="0">
                <a:cs typeface="Times New Roman" pitchFamily="18" charset="0"/>
              </a:rPr>
              <a:t>model u</a:t>
            </a:r>
            <a:r>
              <a:rPr dirty="0" smtClean="0">
                <a:cs typeface="Times New Roman" pitchFamily="18" charset="0"/>
              </a:rPr>
              <a:t>ncertainty</a:t>
            </a:r>
            <a:endParaRPr lang="en-GB" sz="2400" dirty="0" smtClean="0">
              <a:cs typeface="Times New Roman" pitchFamily="18" charset="0"/>
            </a:endParaRPr>
          </a:p>
        </p:txBody>
      </p:sp>
      <p:sp>
        <p:nvSpPr>
          <p:cNvPr id="35844" name="Rectangle 3"/>
          <p:cNvSpPr>
            <a:spLocks noGrp="1" noChangeArrowheads="1"/>
          </p:cNvSpPr>
          <p:nvPr>
            <p:ph type="body" idx="1"/>
          </p:nvPr>
        </p:nvSpPr>
        <p:spPr>
          <a:xfrm>
            <a:off x="457200" y="1268413"/>
            <a:ext cx="8291513" cy="5400675"/>
          </a:xfrm>
        </p:spPr>
        <p:txBody>
          <a:bodyPr/>
          <a:lstStyle/>
          <a:p>
            <a:pPr eaLnBrk="1" hangingPunct="1">
              <a:spcBef>
                <a:spcPts val="600"/>
              </a:spcBef>
            </a:pPr>
            <a:r>
              <a:rPr lang="en-US" sz="2000" dirty="0" smtClean="0">
                <a:cs typeface="Times New Roman" pitchFamily="18" charset="0"/>
              </a:rPr>
              <a:t>Modelers have worked to replicate best current understanding and historical evidence of dynamics in physical and social sciences </a:t>
            </a:r>
          </a:p>
          <a:p>
            <a:pPr lvl="1" eaLnBrk="1" hangingPunct="1">
              <a:spcBef>
                <a:spcPts val="600"/>
              </a:spcBef>
            </a:pPr>
            <a:r>
              <a:rPr lang="en-US" sz="1800" dirty="0" smtClean="0">
                <a:cs typeface="Times New Roman" pitchFamily="18" charset="0"/>
              </a:rPr>
              <a:t>BUT, many dynamics are not well understood</a:t>
            </a:r>
            <a:endParaRPr lang="en-GB" sz="1800" dirty="0" smtClean="0">
              <a:cs typeface="Times New Roman" pitchFamily="18" charset="0"/>
            </a:endParaRPr>
          </a:p>
          <a:p>
            <a:pPr eaLnBrk="1" hangingPunct="1">
              <a:spcBef>
                <a:spcPts val="600"/>
              </a:spcBef>
            </a:pPr>
            <a:r>
              <a:rPr lang="en-US" sz="2000" dirty="0" smtClean="0">
                <a:cs typeface="Times New Roman" pitchFamily="18" charset="0"/>
              </a:rPr>
              <a:t>An explicit treatment of uncertainty is now the goal of modelers</a:t>
            </a:r>
            <a:endParaRPr lang="en-GB" sz="2000" dirty="0" smtClean="0">
              <a:cs typeface="Times New Roman" pitchFamily="18" charset="0"/>
            </a:endParaRPr>
          </a:p>
          <a:p>
            <a:pPr eaLnBrk="1" hangingPunct="1">
              <a:spcBef>
                <a:spcPts val="600"/>
              </a:spcBef>
            </a:pPr>
            <a:r>
              <a:rPr lang="en-US" sz="2000" dirty="0" smtClean="0">
                <a:cs typeface="Times New Roman" pitchFamily="18" charset="0"/>
              </a:rPr>
              <a:t>One oft used approach is for a more complex model treatment to unpick uncertain processes, </a:t>
            </a:r>
            <a:r>
              <a:rPr lang="en-US" sz="2000" i="1" dirty="0" smtClean="0">
                <a:cs typeface="Times New Roman" pitchFamily="18" charset="0"/>
              </a:rPr>
              <a:t>for example</a:t>
            </a:r>
            <a:r>
              <a:rPr lang="en-US" sz="2000" dirty="0" smtClean="0">
                <a:cs typeface="Times New Roman" pitchFamily="18" charset="0"/>
              </a:rPr>
              <a:t>:</a:t>
            </a:r>
          </a:p>
          <a:p>
            <a:pPr lvl="1" eaLnBrk="1" hangingPunct="1">
              <a:spcBef>
                <a:spcPts val="600"/>
              </a:spcBef>
            </a:pPr>
            <a:r>
              <a:rPr lang="en-US" sz="1800" dirty="0" smtClean="0">
                <a:cs typeface="Times New Roman" pitchFamily="18" charset="0"/>
              </a:rPr>
              <a:t>Moving beyond an assumed exogenous improvement in the costs of new energy technologies, to embody technological change via learning curves</a:t>
            </a:r>
          </a:p>
          <a:p>
            <a:pPr lvl="1" algn="just">
              <a:spcBef>
                <a:spcPts val="600"/>
              </a:spcBef>
            </a:pPr>
            <a:r>
              <a:rPr lang="en-GB" sz="1800" b="1" dirty="0" smtClean="0"/>
              <a:t>Cost = C</a:t>
            </a:r>
            <a:r>
              <a:rPr lang="en-GB" sz="1800" b="1" baseline="-25000" dirty="0" smtClean="0"/>
              <a:t>t=0</a:t>
            </a:r>
            <a:r>
              <a:rPr lang="en-GB" sz="1800" b="1" dirty="0" smtClean="0"/>
              <a:t> * CumCap </a:t>
            </a:r>
            <a:r>
              <a:rPr lang="en-GB" sz="2000" b="1" baseline="30000" dirty="0" smtClean="0"/>
              <a:t>-</a:t>
            </a:r>
            <a:r>
              <a:rPr lang="el-GR" sz="2000" b="1" baseline="30000" dirty="0" smtClean="0"/>
              <a:t>β</a:t>
            </a:r>
            <a:r>
              <a:rPr lang="en-GB" sz="1800" dirty="0" smtClean="0"/>
              <a:t>	 			</a:t>
            </a:r>
          </a:p>
          <a:p>
            <a:pPr lvl="1" algn="just">
              <a:spcBef>
                <a:spcPts val="600"/>
              </a:spcBef>
            </a:pPr>
            <a:r>
              <a:rPr lang="en-GB" sz="1800" dirty="0" smtClean="0"/>
              <a:t>where: C</a:t>
            </a:r>
            <a:r>
              <a:rPr lang="en-GB" sz="1800" baseline="-25000" dirty="0" smtClean="0"/>
              <a:t>t=0 </a:t>
            </a:r>
            <a:r>
              <a:rPr lang="en-GB" sz="1800" dirty="0" smtClean="0"/>
              <a:t>is initial cost; CumCap is cumulative capacity; b = learning elasticity</a:t>
            </a:r>
          </a:p>
          <a:p>
            <a:pPr lvl="1" algn="just">
              <a:spcBef>
                <a:spcPts val="600"/>
              </a:spcBef>
            </a:pPr>
            <a:r>
              <a:rPr lang="en-US" sz="1800" dirty="0" smtClean="0"/>
              <a:t>and</a:t>
            </a:r>
            <a:r>
              <a:rPr lang="en-GB" sz="1800" dirty="0" smtClean="0"/>
              <a:t> (1-2</a:t>
            </a:r>
            <a:r>
              <a:rPr lang="en-GB" sz="2000" baseline="30000" dirty="0" smtClean="0"/>
              <a:t>-</a:t>
            </a:r>
            <a:r>
              <a:rPr lang="el-GR" sz="2000" baseline="30000" dirty="0" smtClean="0"/>
              <a:t>β</a:t>
            </a:r>
            <a:r>
              <a:rPr lang="en-GB" sz="1800" dirty="0" smtClean="0"/>
              <a:t>) is the learning rate - cost reduction for doubling of capacity</a:t>
            </a:r>
          </a:p>
          <a:p>
            <a:pPr lvl="1" algn="just">
              <a:spcBef>
                <a:spcPts val="600"/>
              </a:spcBef>
            </a:pPr>
            <a:r>
              <a:rPr lang="en-US" sz="1800" b="1" dirty="0" smtClean="0"/>
              <a:t>BUT</a:t>
            </a:r>
            <a:r>
              <a:rPr lang="en-US" sz="1800" dirty="0" smtClean="0"/>
              <a:t>, uncertainty remains on initial values, floor values, learning rate, short term impacts, direction of effect etc</a:t>
            </a:r>
            <a:endParaRPr lang="en-GB"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0200" y="573206"/>
            <a:ext cx="8489950" cy="1132764"/>
          </a:xfrm>
        </p:spPr>
        <p:txBody>
          <a:bodyPr/>
          <a:lstStyle/>
          <a:p>
            <a:pPr fontAlgn="auto">
              <a:spcAft>
                <a:spcPts val="0"/>
              </a:spcAft>
              <a:defRPr/>
            </a:pPr>
            <a:r>
              <a:rPr lang="en-GB" dirty="0" smtClean="0"/>
              <a:t>Scenarios as high level trend studies</a:t>
            </a:r>
            <a:br>
              <a:rPr lang="en-GB" dirty="0" smtClean="0"/>
            </a:br>
            <a:r>
              <a:rPr lang="en-GB" sz="2000" dirty="0" smtClean="0"/>
              <a:t>Source: UK government foresight exercise</a:t>
            </a:r>
            <a:endParaRPr lang="en-GB" dirty="0" smtClean="0"/>
          </a:p>
        </p:txBody>
      </p:sp>
      <p:pic>
        <p:nvPicPr>
          <p:cNvPr id="9220" name="Picture 3"/>
          <p:cNvPicPr>
            <a:picLocks noChangeAspect="1" noChangeArrowheads="1"/>
          </p:cNvPicPr>
          <p:nvPr/>
        </p:nvPicPr>
        <p:blipFill>
          <a:blip r:embed="rId2" cstate="print"/>
          <a:srcRect/>
          <a:stretch>
            <a:fillRect/>
          </a:stretch>
        </p:blipFill>
        <p:spPr bwMode="auto">
          <a:xfrm>
            <a:off x="487930" y="1856096"/>
            <a:ext cx="7976234" cy="4701648"/>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1C14B780-4687-4F59-B3BD-7799094D4B4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cstate="print"/>
          <a:srcRect/>
          <a:stretch>
            <a:fillRect/>
          </a:stretch>
        </p:blipFill>
        <p:spPr bwMode="auto">
          <a:xfrm>
            <a:off x="285749" y="1577397"/>
            <a:ext cx="4223301" cy="4277493"/>
          </a:xfrm>
          <a:prstGeom prst="rect">
            <a:avLst/>
          </a:prstGeom>
          <a:noFill/>
          <a:ln w="9525">
            <a:noFill/>
            <a:miter lim="800000"/>
            <a:headEnd/>
            <a:tailEnd/>
          </a:ln>
        </p:spPr>
      </p:pic>
      <p:pic>
        <p:nvPicPr>
          <p:cNvPr id="10245" name="Picture 4"/>
          <p:cNvPicPr>
            <a:picLocks noChangeAspect="1" noChangeArrowheads="1"/>
          </p:cNvPicPr>
          <p:nvPr/>
        </p:nvPicPr>
        <p:blipFill>
          <a:blip r:embed="rId3" cstate="print"/>
          <a:srcRect/>
          <a:stretch>
            <a:fillRect/>
          </a:stretch>
        </p:blipFill>
        <p:spPr bwMode="auto">
          <a:xfrm>
            <a:off x="4646032" y="1591045"/>
            <a:ext cx="4212218" cy="4291140"/>
          </a:xfrm>
          <a:prstGeom prst="rect">
            <a:avLst/>
          </a:prstGeom>
          <a:noFill/>
          <a:ln w="9525">
            <a:noFill/>
            <a:miter lim="800000"/>
            <a:headEnd/>
            <a:tailEnd/>
          </a:ln>
        </p:spPr>
      </p:pic>
      <p:sp>
        <p:nvSpPr>
          <p:cNvPr id="8" name="Title 1"/>
          <p:cNvSpPr>
            <a:spLocks noGrp="1"/>
          </p:cNvSpPr>
          <p:nvPr>
            <p:ph type="title"/>
          </p:nvPr>
        </p:nvSpPr>
        <p:spPr>
          <a:xfrm>
            <a:off x="330200" y="573088"/>
            <a:ext cx="8489950" cy="791688"/>
          </a:xfrm>
        </p:spPr>
        <p:txBody>
          <a:bodyPr/>
          <a:lstStyle/>
          <a:p>
            <a:r>
              <a:rPr lang="en-GB" dirty="0" smtClean="0"/>
              <a:t>Scenarios as technical feasibility studies</a:t>
            </a:r>
            <a:br>
              <a:rPr lang="en-GB" dirty="0" smtClean="0"/>
            </a:br>
            <a:r>
              <a:rPr lang="en-GB" sz="2000" dirty="0" smtClean="0"/>
              <a:t>Source: Tyndall Centre scenarios</a:t>
            </a:r>
            <a:endParaRPr lang="en-GB" dirty="0" smtClean="0"/>
          </a:p>
        </p:txBody>
      </p:sp>
      <p:sp>
        <p:nvSpPr>
          <p:cNvPr id="10" name="Slide Number Placeholder 9"/>
          <p:cNvSpPr>
            <a:spLocks noGrp="1"/>
          </p:cNvSpPr>
          <p:nvPr>
            <p:ph type="sldNum" sz="quarter" idx="10"/>
          </p:nvPr>
        </p:nvSpPr>
        <p:spPr/>
        <p:txBody>
          <a:bodyPr/>
          <a:lstStyle/>
          <a:p>
            <a:pPr>
              <a:defRPr/>
            </a:pPr>
            <a:fld id="{1C14B780-4687-4F59-B3BD-7799094D4B4B}"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30200" y="559559"/>
            <a:ext cx="8489950" cy="791570"/>
          </a:xfrm>
        </p:spPr>
        <p:txBody>
          <a:bodyPr/>
          <a:lstStyle/>
          <a:p>
            <a:r>
              <a:rPr lang="en-GB" dirty="0" smtClean="0"/>
              <a:t>Scenarios as modelling studies</a:t>
            </a:r>
            <a:br>
              <a:rPr lang="en-GB" dirty="0" smtClean="0"/>
            </a:br>
            <a:r>
              <a:rPr lang="en-GB" sz="2000" dirty="0" smtClean="0"/>
              <a:t>Source: UK MARKAL model</a:t>
            </a:r>
            <a:endParaRPr lang="en-GB" dirty="0" smtClean="0"/>
          </a:p>
        </p:txBody>
      </p:sp>
      <p:pic>
        <p:nvPicPr>
          <p:cNvPr id="11268" name="Picture 2"/>
          <p:cNvPicPr>
            <a:picLocks noChangeAspect="1" noChangeArrowheads="1"/>
          </p:cNvPicPr>
          <p:nvPr/>
        </p:nvPicPr>
        <p:blipFill>
          <a:blip r:embed="rId2" cstate="print"/>
          <a:srcRect/>
          <a:stretch>
            <a:fillRect/>
          </a:stretch>
        </p:blipFill>
        <p:spPr bwMode="auto">
          <a:xfrm>
            <a:off x="1596788" y="1461449"/>
            <a:ext cx="5895833" cy="5121028"/>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1C14B780-4687-4F59-B3BD-7799094D4B4B}"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716034"/>
          </a:xfrm>
        </p:spPr>
        <p:txBody>
          <a:bodyPr rtlCol="0">
            <a:normAutofit/>
          </a:bodyPr>
          <a:lstStyle/>
          <a:p>
            <a:pPr fontAlgn="auto">
              <a:spcAft>
                <a:spcPts val="0"/>
              </a:spcAft>
              <a:defRPr/>
            </a:pPr>
            <a:r>
              <a:rPr lang="en-GB" dirty="0" smtClean="0"/>
              <a:t>The Deus Ex Machina in Energy Scenarios</a:t>
            </a:r>
          </a:p>
        </p:txBody>
      </p:sp>
      <p:sp>
        <p:nvSpPr>
          <p:cNvPr id="3" name="Content Placeholder 2"/>
          <p:cNvSpPr>
            <a:spLocks noGrp="1"/>
          </p:cNvSpPr>
          <p:nvPr>
            <p:ph idx="1"/>
          </p:nvPr>
        </p:nvSpPr>
        <p:spPr>
          <a:xfrm>
            <a:off x="330200" y="2074461"/>
            <a:ext cx="8489950" cy="4091390"/>
          </a:xfrm>
        </p:spPr>
        <p:txBody>
          <a:bodyPr rtlCol="0">
            <a:normAutofit fontScale="85000" lnSpcReduction="20000"/>
          </a:bodyPr>
          <a:lstStyle/>
          <a:p>
            <a:pPr fontAlgn="auto">
              <a:lnSpc>
                <a:spcPct val="120000"/>
              </a:lnSpc>
              <a:spcBef>
                <a:spcPts val="600"/>
              </a:spcBef>
              <a:spcAft>
                <a:spcPts val="0"/>
              </a:spcAft>
              <a:defRPr/>
            </a:pPr>
            <a:r>
              <a:rPr lang="en-GB" dirty="0" smtClean="0"/>
              <a:t>Key example: environmental limits (CO</a:t>
            </a:r>
            <a:r>
              <a:rPr lang="en-GB" baseline="-25000" dirty="0" smtClean="0"/>
              <a:t>2</a:t>
            </a:r>
            <a:r>
              <a:rPr lang="en-GB" dirty="0" smtClean="0"/>
              <a:t>)</a:t>
            </a:r>
          </a:p>
          <a:p>
            <a:pPr fontAlgn="auto">
              <a:lnSpc>
                <a:spcPct val="120000"/>
              </a:lnSpc>
              <a:spcBef>
                <a:spcPts val="600"/>
              </a:spcBef>
              <a:spcAft>
                <a:spcPts val="0"/>
              </a:spcAft>
              <a:defRPr/>
            </a:pPr>
            <a:r>
              <a:rPr lang="en-GB" dirty="0" smtClean="0"/>
              <a:t>Interventions upon technical systems are made through ‘unrealistic’ modelling or scenario ‘contrivances’</a:t>
            </a:r>
          </a:p>
          <a:p>
            <a:pPr lvl="1" fontAlgn="auto">
              <a:lnSpc>
                <a:spcPct val="120000"/>
              </a:lnSpc>
              <a:spcBef>
                <a:spcPts val="600"/>
              </a:spcBef>
              <a:spcAft>
                <a:spcPts val="0"/>
              </a:spcAft>
              <a:defRPr/>
            </a:pPr>
            <a:r>
              <a:rPr lang="en-GB" dirty="0" smtClean="0"/>
              <a:t>Not explained by required actor actions</a:t>
            </a:r>
          </a:p>
          <a:p>
            <a:pPr lvl="1" fontAlgn="auto">
              <a:lnSpc>
                <a:spcPct val="120000"/>
              </a:lnSpc>
              <a:spcBef>
                <a:spcPts val="600"/>
              </a:spcBef>
              <a:spcAft>
                <a:spcPts val="0"/>
              </a:spcAft>
              <a:defRPr/>
            </a:pPr>
            <a:r>
              <a:rPr lang="en-GB" dirty="0" smtClean="0"/>
              <a:t>Infrastructure and lock-in often sidelined</a:t>
            </a:r>
          </a:p>
          <a:p>
            <a:pPr fontAlgn="auto">
              <a:lnSpc>
                <a:spcPct val="120000"/>
              </a:lnSpc>
              <a:spcBef>
                <a:spcPts val="600"/>
              </a:spcBef>
              <a:spcAft>
                <a:spcPts val="0"/>
              </a:spcAft>
              <a:defRPr/>
            </a:pPr>
            <a:r>
              <a:rPr lang="en-GB" dirty="0" smtClean="0"/>
              <a:t>Key aspects of highly iterative processes are isolated as exogenous assumptions</a:t>
            </a:r>
          </a:p>
          <a:p>
            <a:pPr lvl="1" fontAlgn="auto">
              <a:lnSpc>
                <a:spcPct val="120000"/>
              </a:lnSpc>
              <a:spcBef>
                <a:spcPts val="600"/>
              </a:spcBef>
              <a:spcAft>
                <a:spcPts val="0"/>
              </a:spcAft>
              <a:defRPr/>
            </a:pPr>
            <a:r>
              <a:rPr lang="en-GB" dirty="0" smtClean="0"/>
              <a:t>‘strong policy’</a:t>
            </a:r>
          </a:p>
          <a:p>
            <a:pPr lvl="1" fontAlgn="auto">
              <a:lnSpc>
                <a:spcPct val="120000"/>
              </a:lnSpc>
              <a:spcBef>
                <a:spcPts val="600"/>
              </a:spcBef>
              <a:spcAft>
                <a:spcPts val="0"/>
              </a:spcAft>
              <a:defRPr/>
            </a:pPr>
            <a:r>
              <a:rPr lang="en-GB" dirty="0" smtClean="0"/>
              <a:t>‘technological development’</a:t>
            </a:r>
          </a:p>
          <a:p>
            <a:pPr lvl="1" fontAlgn="auto">
              <a:lnSpc>
                <a:spcPct val="120000"/>
              </a:lnSpc>
              <a:spcBef>
                <a:spcPts val="600"/>
              </a:spcBef>
              <a:spcAft>
                <a:spcPts val="0"/>
              </a:spcAft>
              <a:defRPr/>
            </a:pPr>
            <a:r>
              <a:rPr lang="en-GB" dirty="0" smtClean="0"/>
              <a:t>‘green attitudes’ or ‘compliant citizens’</a:t>
            </a:r>
          </a:p>
        </p:txBody>
      </p:sp>
      <p:sp>
        <p:nvSpPr>
          <p:cNvPr id="4" name="Slide Number Placeholder 3"/>
          <p:cNvSpPr>
            <a:spLocks noGrp="1"/>
          </p:cNvSpPr>
          <p:nvPr>
            <p:ph type="sldNum" sz="quarter" idx="10"/>
          </p:nvPr>
        </p:nvSpPr>
        <p:spPr/>
        <p:txBody>
          <a:bodyPr/>
          <a:lstStyle/>
          <a:p>
            <a:pPr>
              <a:defRPr/>
            </a:pPr>
            <a:fld id="{1C14B780-4687-4F59-B3BD-7799094D4B4B}"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0200" y="641445"/>
            <a:ext cx="8489950" cy="1064525"/>
          </a:xfrm>
        </p:spPr>
        <p:txBody>
          <a:bodyPr rtlCol="0">
            <a:normAutofit fontScale="90000"/>
          </a:bodyPr>
          <a:lstStyle/>
          <a:p>
            <a:pPr fontAlgn="auto">
              <a:spcAft>
                <a:spcPts val="0"/>
              </a:spcAft>
              <a:defRPr/>
            </a:pPr>
            <a:r>
              <a:rPr lang="en-GB" sz="3200" dirty="0" smtClean="0"/>
              <a:t>Categorising uncertainty in energy scenarios</a:t>
            </a:r>
          </a:p>
        </p:txBody>
      </p:sp>
      <p:sp>
        <p:nvSpPr>
          <p:cNvPr id="20483" name="Content Placeholder 7"/>
          <p:cNvSpPr>
            <a:spLocks noGrp="1"/>
          </p:cNvSpPr>
          <p:nvPr>
            <p:ph idx="1"/>
          </p:nvPr>
        </p:nvSpPr>
        <p:spPr>
          <a:xfrm>
            <a:off x="330200" y="2169995"/>
            <a:ext cx="8489950" cy="3995856"/>
          </a:xfrm>
        </p:spPr>
        <p:txBody>
          <a:bodyPr/>
          <a:lstStyle/>
          <a:p>
            <a:r>
              <a:rPr lang="en-GB" dirty="0" smtClean="0"/>
              <a:t>Predetermined elements</a:t>
            </a:r>
          </a:p>
          <a:p>
            <a:pPr lvl="1"/>
            <a:r>
              <a:rPr lang="en-GB" sz="2200" dirty="0" smtClean="0"/>
              <a:t>Common to all scenarios</a:t>
            </a:r>
          </a:p>
          <a:p>
            <a:r>
              <a:rPr lang="en-GB" dirty="0" smtClean="0"/>
              <a:t>Actor contingent elements</a:t>
            </a:r>
          </a:p>
          <a:p>
            <a:pPr lvl="1"/>
            <a:r>
              <a:rPr lang="en-GB" sz="2200" dirty="0" smtClean="0"/>
              <a:t>Usually specific or intrinsic to particular scenarios</a:t>
            </a:r>
          </a:p>
          <a:p>
            <a:r>
              <a:rPr lang="en-GB" dirty="0" smtClean="0"/>
              <a:t>Non actor contingent elements</a:t>
            </a:r>
          </a:p>
          <a:p>
            <a:pPr lvl="1"/>
            <a:r>
              <a:rPr lang="en-GB" sz="2200" dirty="0" smtClean="0"/>
              <a:t>Impacts could apply to all scenarios</a:t>
            </a:r>
          </a:p>
          <a:p>
            <a:r>
              <a:rPr lang="en-US" dirty="0" smtClean="0"/>
              <a:t>Who is the scenario actor?</a:t>
            </a:r>
            <a:endParaRPr lang="en-GB" dirty="0" smtClean="0"/>
          </a:p>
        </p:txBody>
      </p:sp>
      <p:sp>
        <p:nvSpPr>
          <p:cNvPr id="4" name="Slide Number Placeholder 3"/>
          <p:cNvSpPr>
            <a:spLocks noGrp="1"/>
          </p:cNvSpPr>
          <p:nvPr>
            <p:ph type="sldNum" sz="quarter" idx="10"/>
          </p:nvPr>
        </p:nvSpPr>
        <p:spPr/>
        <p:txBody>
          <a:bodyPr/>
          <a:lstStyle/>
          <a:p>
            <a:pPr>
              <a:defRPr/>
            </a:pPr>
            <a:fld id="{1C14B780-4687-4F59-B3BD-7799094D4B4B}"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59307" y="573205"/>
            <a:ext cx="8693624" cy="353302"/>
          </a:xfrm>
          <a:prstGeom prst="rect">
            <a:avLst/>
          </a:prstGeom>
          <a:noFill/>
          <a:ln w="9525">
            <a:noFill/>
            <a:round/>
            <a:headEnd/>
            <a:tailEnd/>
          </a:ln>
        </p:spPr>
        <p:txBody>
          <a:bodyPr wrap="square" lIns="0" tIns="0" rIns="0" bIns="0">
            <a:spAutoFit/>
          </a:bodyPr>
          <a:lstStyle/>
          <a:p>
            <a:pPr>
              <a:lnSpc>
                <a:spcPct val="82000"/>
              </a:lnSpc>
              <a:buClr>
                <a:srgbClr val="065981"/>
              </a:buClr>
              <a:buFont typeface="Kings Caslon Display"/>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latin typeface="+mj-lt"/>
              </a:rPr>
              <a:t>But </a:t>
            </a:r>
            <a:r>
              <a:rPr lang="en-GB" sz="2800" b="1" dirty="0">
                <a:latin typeface="+mj-lt"/>
              </a:rPr>
              <a:t>scenarios can actually reduce uncertainty</a:t>
            </a:r>
          </a:p>
        </p:txBody>
      </p:sp>
      <p:sp>
        <p:nvSpPr>
          <p:cNvPr id="15363" name="Text Box 2"/>
          <p:cNvSpPr txBox="1">
            <a:spLocks noChangeArrowheads="1"/>
          </p:cNvSpPr>
          <p:nvPr/>
        </p:nvSpPr>
        <p:spPr bwMode="auto">
          <a:xfrm>
            <a:off x="842963" y="1241946"/>
            <a:ext cx="7616825" cy="1296189"/>
          </a:xfrm>
          <a:prstGeom prst="rect">
            <a:avLst/>
          </a:prstGeom>
          <a:noFill/>
          <a:ln w="9525">
            <a:noFill/>
            <a:round/>
            <a:headEnd/>
            <a:tailEnd/>
          </a:ln>
        </p:spPr>
        <p:txBody>
          <a:bodyPr wrap="square" lIns="0" tIns="0" rIns="0" bIns="0">
            <a:spAutoFit/>
          </a:bodyPr>
          <a:lstStyle/>
          <a:p>
            <a:pPr marL="334963" indent="-334963">
              <a:lnSpc>
                <a:spcPct val="122000"/>
              </a:lnSpc>
              <a:spcBef>
                <a:spcPts val="800"/>
              </a:spcBef>
              <a:buFont typeface="KingsBureauGrot FiveOne"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2000" dirty="0" smtClean="0">
                <a:solidFill>
                  <a:srgbClr val="000000"/>
                </a:solidFill>
                <a:latin typeface="+mn-lt"/>
              </a:rPr>
              <a:t>Ground in the present</a:t>
            </a:r>
          </a:p>
          <a:p>
            <a:pPr marL="334963" indent="-334963">
              <a:lnSpc>
                <a:spcPct val="122000"/>
              </a:lnSpc>
              <a:spcBef>
                <a:spcPts val="800"/>
              </a:spcBef>
              <a:buFont typeface="KingsBureauGrot FiveOne"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sz="2000" dirty="0" smtClean="0">
                <a:solidFill>
                  <a:srgbClr val="000000"/>
                </a:solidFill>
                <a:latin typeface="+mn-lt"/>
              </a:rPr>
              <a:t>Be explicit on possible branching points</a:t>
            </a:r>
          </a:p>
          <a:p>
            <a:pPr marL="334963" indent="-334963">
              <a:lnSpc>
                <a:spcPct val="122000"/>
              </a:lnSpc>
              <a:spcBef>
                <a:spcPts val="800"/>
              </a:spcBef>
              <a:buFont typeface="KingsBureauGrot FiveOne"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sz="2000" dirty="0" smtClean="0">
                <a:solidFill>
                  <a:srgbClr val="000000"/>
                </a:solidFill>
                <a:latin typeface="+mn-lt"/>
              </a:rPr>
              <a:t>Be explicit of rates of change of key inputs</a:t>
            </a:r>
            <a:endParaRPr lang="en-GB" sz="2000" dirty="0">
              <a:solidFill>
                <a:srgbClr val="000000"/>
              </a:solidFill>
              <a:latin typeface="+mn-lt"/>
            </a:endParaRPr>
          </a:p>
        </p:txBody>
      </p:sp>
      <p:pic>
        <p:nvPicPr>
          <p:cNvPr id="15364" name="Picture 3"/>
          <p:cNvPicPr>
            <a:picLocks noChangeAspect="1" noChangeArrowheads="1"/>
          </p:cNvPicPr>
          <p:nvPr/>
        </p:nvPicPr>
        <p:blipFill>
          <a:blip r:embed="rId3" cstate="print"/>
          <a:srcRect/>
          <a:stretch>
            <a:fillRect/>
          </a:stretch>
        </p:blipFill>
        <p:spPr bwMode="auto">
          <a:xfrm>
            <a:off x="1079500" y="2876550"/>
            <a:ext cx="5400675" cy="3603625"/>
          </a:xfrm>
          <a:prstGeom prst="rect">
            <a:avLst/>
          </a:prstGeom>
          <a:noFill/>
          <a:ln w="9525">
            <a:noFill/>
            <a:round/>
            <a:headEnd/>
            <a:tailEnd/>
          </a:ln>
        </p:spPr>
      </p:pic>
      <p:sp>
        <p:nvSpPr>
          <p:cNvPr id="15365" name="Text Box 4"/>
          <p:cNvSpPr txBox="1">
            <a:spLocks noChangeArrowheads="1"/>
          </p:cNvSpPr>
          <p:nvPr/>
        </p:nvSpPr>
        <p:spPr bwMode="auto">
          <a:xfrm>
            <a:off x="6536730" y="6180642"/>
            <a:ext cx="2484437" cy="314915"/>
          </a:xfrm>
          <a:prstGeom prst="rect">
            <a:avLst/>
          </a:prstGeom>
          <a:noFill/>
          <a:ln w="9525">
            <a:noFill/>
            <a:round/>
            <a:headEnd/>
            <a:tailEnd/>
          </a:ln>
        </p:spPr>
        <p:txBody>
          <a:bodyPr wrap="square" lIns="90000" tIns="45000" rIns="90000" bIns="45000">
            <a:spAutoFit/>
          </a:bodyPr>
          <a:lstStyle/>
          <a:p>
            <a:pP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srgbClr val="000000"/>
                </a:solidFill>
                <a:latin typeface="Verdana" pitchFamily="34" charset="0"/>
              </a:rPr>
              <a:t>Source: Wack </a:t>
            </a:r>
            <a:r>
              <a:rPr lang="en-GB" sz="1600" dirty="0">
                <a:solidFill>
                  <a:srgbClr val="000000"/>
                </a:solidFill>
                <a:latin typeface="Verdana" pitchFamily="34" charset="0"/>
              </a:rPr>
              <a:t>(</a:t>
            </a:r>
            <a:r>
              <a:rPr lang="en-GB" sz="1600" dirty="0" smtClean="0">
                <a:solidFill>
                  <a:srgbClr val="000000"/>
                </a:solidFill>
                <a:latin typeface="Verdana" pitchFamily="34" charset="0"/>
              </a:rPr>
              <a:t>1985)</a:t>
            </a:r>
            <a:endParaRPr lang="en-GB" sz="1600" dirty="0">
              <a:solidFill>
                <a:srgbClr val="000000"/>
              </a:solidFill>
              <a:latin typeface="Verdana" pitchFamily="34" charset="0"/>
            </a:endParaRPr>
          </a:p>
        </p:txBody>
      </p:sp>
      <p:sp>
        <p:nvSpPr>
          <p:cNvPr id="6" name="Slide Number Placeholder 5"/>
          <p:cNvSpPr>
            <a:spLocks noGrp="1"/>
          </p:cNvSpPr>
          <p:nvPr>
            <p:ph type="sldNum" sz="quarter" idx="10"/>
          </p:nvPr>
        </p:nvSpPr>
        <p:spPr/>
        <p:txBody>
          <a:bodyPr/>
          <a:lstStyle/>
          <a:p>
            <a:pPr>
              <a:defRPr/>
            </a:pPr>
            <a:fld id="{52BF5350-88BA-4F13-B902-2337657D590B}" type="slidenum">
              <a:rPr lang="en-US" smtClean="0"/>
              <a:pPr>
                <a:defRPr/>
              </a:pPr>
              <a:t>26</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a:t>
            </a:r>
            <a:endParaRPr lang="en-GB" dirty="0"/>
          </a:p>
        </p:txBody>
      </p:sp>
      <p:sp>
        <p:nvSpPr>
          <p:cNvPr id="3" name="Content Placeholder 2"/>
          <p:cNvSpPr>
            <a:spLocks noGrp="1"/>
          </p:cNvSpPr>
          <p:nvPr>
            <p:ph idx="1"/>
          </p:nvPr>
        </p:nvSpPr>
        <p:spPr>
          <a:xfrm>
            <a:off x="330200" y="1965278"/>
            <a:ext cx="8489950" cy="4462818"/>
          </a:xfrm>
        </p:spPr>
        <p:txBody>
          <a:bodyPr/>
          <a:lstStyle/>
          <a:p>
            <a:r>
              <a:rPr lang="en-GB" dirty="0" smtClean="0"/>
              <a:t>A common yet powerful technique to understand the impact of uncertainties</a:t>
            </a:r>
          </a:p>
          <a:p>
            <a:pPr lvl="1"/>
            <a:r>
              <a:rPr lang="en-GB" sz="2200" dirty="0" smtClean="0"/>
              <a:t>Key inputs (e.g., resource prices; $/barrel of oil etc) are varied deterministically in a model with the difference in alternate sensitivity runs being the key element. </a:t>
            </a:r>
          </a:p>
          <a:p>
            <a:pPr lvl="1"/>
            <a:r>
              <a:rPr lang="en-GB" sz="2200" dirty="0" smtClean="0"/>
              <a:t>Sensitivity analysis is most useful for parametric uncertainties or those driven by discrete decision making</a:t>
            </a:r>
          </a:p>
          <a:p>
            <a:pPr lvl="2"/>
            <a:r>
              <a:rPr lang="en-US" dirty="0" smtClean="0"/>
              <a:t>e.g. is nuclear power an option for consideration?</a:t>
            </a:r>
            <a:endParaRPr lang="en-GB" dirty="0" smtClean="0"/>
          </a:p>
          <a:p>
            <a:pPr lvl="1"/>
            <a:r>
              <a:rPr lang="en-GB" sz="2200" dirty="0" smtClean="0"/>
              <a:t>But issues with internal </a:t>
            </a:r>
            <a:r>
              <a:rPr lang="en-US" sz="2200" dirty="0" smtClean="0"/>
              <a:t>consistency</a:t>
            </a:r>
          </a:p>
          <a:p>
            <a:pPr lvl="2"/>
            <a:r>
              <a:rPr lang="en-US" dirty="0" smtClean="0"/>
              <a:t>e.g. under carbon reduction targets can fossil fuel prices ever go up ?</a:t>
            </a:r>
            <a:endParaRPr lang="en-GB" dirty="0"/>
          </a:p>
        </p:txBody>
      </p:sp>
      <p:sp>
        <p:nvSpPr>
          <p:cNvPr id="4" name="Slide Number Placeholder 3"/>
          <p:cNvSpPr>
            <a:spLocks noGrp="1"/>
          </p:cNvSpPr>
          <p:nvPr>
            <p:ph type="sldNum" sz="quarter" idx="10"/>
          </p:nvPr>
        </p:nvSpPr>
        <p:spPr/>
        <p:txBody>
          <a:bodyPr/>
          <a:lstStyle/>
          <a:p>
            <a:pPr>
              <a:defRPr/>
            </a:pPr>
            <a:fld id="{1C14B780-4687-4F59-B3BD-7799094D4B4B}"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xfrm>
            <a:off x="6553200" y="6245225"/>
            <a:ext cx="2133600" cy="476250"/>
          </a:xfrm>
        </p:spPr>
        <p:txBody>
          <a:bodyPr/>
          <a:lstStyle/>
          <a:p>
            <a:pPr>
              <a:defRPr/>
            </a:pPr>
            <a:fld id="{246E4F66-C500-4062-B90F-DB70BDBAAA2C}" type="slidenum">
              <a:rPr lang="en-US"/>
              <a:pPr>
                <a:defRPr/>
              </a:pPr>
              <a:t>28</a:t>
            </a:fld>
            <a:endParaRPr lang="en-US" dirty="0"/>
          </a:p>
        </p:txBody>
      </p:sp>
      <p:sp>
        <p:nvSpPr>
          <p:cNvPr id="19459" name="Rectangle 2"/>
          <p:cNvSpPr>
            <a:spLocks noGrp="1" noChangeArrowheads="1"/>
          </p:cNvSpPr>
          <p:nvPr>
            <p:ph type="title"/>
          </p:nvPr>
        </p:nvSpPr>
        <p:spPr>
          <a:xfrm>
            <a:off x="285750" y="450850"/>
            <a:ext cx="8401050" cy="763588"/>
          </a:xfrm>
        </p:spPr>
        <p:txBody>
          <a:bodyPr/>
          <a:lstStyle/>
          <a:p>
            <a:pPr eaLnBrk="1" hangingPunct="1"/>
            <a:r>
              <a:rPr lang="en-GB" sz="2400" dirty="0" smtClean="0"/>
              <a:t>Sensitivity analysis of uncertainty (Stern, 2006)</a:t>
            </a:r>
            <a:br>
              <a:rPr lang="en-GB" sz="2400" dirty="0" smtClean="0"/>
            </a:br>
            <a:r>
              <a:rPr lang="en-GB" sz="2000" dirty="0" smtClean="0"/>
              <a:t>- range of cost estimates for mitigation options</a:t>
            </a:r>
          </a:p>
        </p:txBody>
      </p:sp>
      <p:pic>
        <p:nvPicPr>
          <p:cNvPr id="19460" name="Picture 4"/>
          <p:cNvPicPr>
            <a:picLocks noChangeAspect="1" noChangeArrowheads="1"/>
          </p:cNvPicPr>
          <p:nvPr/>
        </p:nvPicPr>
        <p:blipFill>
          <a:blip r:embed="rId2" cstate="print"/>
          <a:srcRect/>
          <a:stretch>
            <a:fillRect/>
          </a:stretch>
        </p:blipFill>
        <p:spPr bwMode="auto">
          <a:xfrm>
            <a:off x="500063" y="1285875"/>
            <a:ext cx="7991475" cy="51022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504966"/>
            <a:ext cx="7620000" cy="919021"/>
          </a:xfrm>
        </p:spPr>
        <p:txBody>
          <a:bodyPr/>
          <a:lstStyle/>
          <a:p>
            <a:pPr>
              <a:lnSpc>
                <a:spcPct val="100000"/>
              </a:lnSpc>
            </a:pPr>
            <a:r>
              <a:rPr lang="en-GB" dirty="0" smtClean="0"/>
              <a:t>Base-case UK emissions</a:t>
            </a:r>
            <a:br>
              <a:rPr lang="en-GB" dirty="0" smtClean="0"/>
            </a:br>
            <a:r>
              <a:rPr lang="en-GB" sz="2400" dirty="0" smtClean="0"/>
              <a:t>(2007 Energy White Paper)</a:t>
            </a:r>
            <a:endParaRPr lang="en-GB" dirty="0" smtClean="0"/>
          </a:p>
        </p:txBody>
      </p:sp>
      <p:sp>
        <p:nvSpPr>
          <p:cNvPr id="4" name="Slide Number Placeholder 3"/>
          <p:cNvSpPr>
            <a:spLocks noGrp="1"/>
          </p:cNvSpPr>
          <p:nvPr>
            <p:ph type="sldNum" sz="quarter" idx="10"/>
          </p:nvPr>
        </p:nvSpPr>
        <p:spPr/>
        <p:txBody>
          <a:bodyPr/>
          <a:lstStyle/>
          <a:p>
            <a:pPr>
              <a:defRPr/>
            </a:pPr>
            <a:fld id="{CEAFD561-47D4-4E69-B893-872E6E770FB4}" type="slidenum">
              <a:rPr lang="en-GB" smtClean="0"/>
              <a:pPr>
                <a:defRPr/>
              </a:pPr>
              <a:t>29</a:t>
            </a:fld>
            <a:endParaRPr lang="en-GB" dirty="0"/>
          </a:p>
        </p:txBody>
      </p:sp>
      <p:graphicFrame>
        <p:nvGraphicFramePr>
          <p:cNvPr id="5" name="Content Placeholder 4"/>
          <p:cNvGraphicFramePr>
            <a:graphicFrameLocks noGrp="1"/>
          </p:cNvGraphicFramePr>
          <p:nvPr>
            <p:ph idx="1"/>
          </p:nvPr>
        </p:nvGraphicFramePr>
        <p:xfrm>
          <a:off x="142844" y="1428736"/>
          <a:ext cx="8786874"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142875" y="428625"/>
            <a:ext cx="9001125" cy="500063"/>
          </a:xfrm>
        </p:spPr>
        <p:txBody>
          <a:bodyPr/>
          <a:lstStyle/>
          <a:p>
            <a:r>
              <a:rPr lang="en-GB" sz="3200" dirty="0" smtClean="0"/>
              <a:t>How NOT to undertake energy modelling...!</a:t>
            </a:r>
          </a:p>
        </p:txBody>
      </p:sp>
      <p:pic>
        <p:nvPicPr>
          <p:cNvPr id="497672" name="Picture 8" descr="elvis"/>
          <p:cNvPicPr>
            <a:picLocks noGrp="1" noChangeAspect="1" noChangeArrowheads="1"/>
          </p:cNvPicPr>
          <p:nvPr>
            <p:ph sz="half" idx="1"/>
          </p:nvPr>
        </p:nvPicPr>
        <p:blipFill>
          <a:blip r:embed="rId4" cstate="print"/>
          <a:srcRect/>
          <a:stretch>
            <a:fillRect/>
          </a:stretch>
        </p:blipFill>
        <p:spPr>
          <a:xfrm>
            <a:off x="142875" y="1160463"/>
            <a:ext cx="3402013" cy="4768850"/>
          </a:xfrm>
          <a:noFill/>
        </p:spPr>
      </p:pic>
      <p:sp>
        <p:nvSpPr>
          <p:cNvPr id="497673" name="Text Box 9"/>
          <p:cNvSpPr txBox="1">
            <a:spLocks noChangeArrowheads="1"/>
          </p:cNvSpPr>
          <p:nvPr/>
        </p:nvSpPr>
        <p:spPr bwMode="auto">
          <a:xfrm>
            <a:off x="4080681" y="1169988"/>
            <a:ext cx="4394579" cy="1477328"/>
          </a:xfrm>
          <a:prstGeom prst="rect">
            <a:avLst/>
          </a:prstGeom>
          <a:solidFill>
            <a:srgbClr val="C0C0C0">
              <a:alpha val="45097"/>
            </a:srgbClr>
          </a:solidFill>
          <a:ln w="9525">
            <a:solidFill>
              <a:schemeClr val="tx1"/>
            </a:solidFill>
            <a:miter lim="800000"/>
            <a:headEnd/>
            <a:tailEnd/>
          </a:ln>
        </p:spPr>
        <p:txBody>
          <a:bodyPr wrap="square">
            <a:spAutoFit/>
          </a:bodyPr>
          <a:lstStyle/>
          <a:p>
            <a:pPr>
              <a:spcBef>
                <a:spcPct val="50000"/>
              </a:spcBef>
              <a:buFontTx/>
              <a:buChar char="•"/>
            </a:pPr>
            <a:r>
              <a:rPr lang="en-GB" sz="2000" dirty="0"/>
              <a:t>  August 16</a:t>
            </a:r>
            <a:r>
              <a:rPr lang="en-GB" sz="2000" baseline="30000" dirty="0"/>
              <a:t>th</a:t>
            </a:r>
            <a:r>
              <a:rPr lang="en-GB" sz="2000" dirty="0"/>
              <a:t> 1977 – 170 Elvis impersonators</a:t>
            </a:r>
          </a:p>
          <a:p>
            <a:pPr>
              <a:spcBef>
                <a:spcPct val="50000"/>
              </a:spcBef>
              <a:buFontTx/>
              <a:buChar char="•"/>
            </a:pPr>
            <a:r>
              <a:rPr lang="en-GB" sz="2000" dirty="0"/>
              <a:t>  2005 – estimated 85,000 Elvis impersonators</a:t>
            </a:r>
          </a:p>
        </p:txBody>
      </p:sp>
      <p:graphicFrame>
        <p:nvGraphicFramePr>
          <p:cNvPr id="497674" name="Object 2"/>
          <p:cNvGraphicFramePr>
            <a:graphicFrameLocks noChangeAspect="1"/>
          </p:cNvGraphicFramePr>
          <p:nvPr>
            <p:ph sz="quarter" idx="3"/>
          </p:nvPr>
        </p:nvGraphicFramePr>
        <p:xfrm>
          <a:off x="3559175" y="3192463"/>
          <a:ext cx="5584825" cy="3094037"/>
        </p:xfrm>
        <a:graphic>
          <a:graphicData uri="http://schemas.openxmlformats.org/presentationml/2006/ole">
            <p:oleObj spid="_x0000_s74754" name="Chart" r:id="rId5" imgW="4676851" imgH="2590728" progId="Excel.Sheet.8">
              <p:embed/>
            </p:oleObj>
          </a:graphicData>
        </a:graphic>
      </p:graphicFrame>
      <p:sp>
        <p:nvSpPr>
          <p:cNvPr id="6" name="Slide Number Placeholder 5"/>
          <p:cNvSpPr>
            <a:spLocks noGrp="1"/>
          </p:cNvSpPr>
          <p:nvPr>
            <p:ph type="sldNum" sz="quarter" idx="12"/>
          </p:nvPr>
        </p:nvSpPr>
        <p:spPr/>
        <p:txBody>
          <a:bodyPr/>
          <a:lstStyle/>
          <a:p>
            <a:pPr>
              <a:defRPr/>
            </a:pPr>
            <a:fld id="{03C20E06-1E38-4C66-842F-5B5C37A1D6F5}" type="slidenum">
              <a:rPr lang="en-GB" smtClean="0"/>
              <a:pPr>
                <a:defRPr/>
              </a:pPr>
              <a:t>3</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7672"/>
                                        </p:tgtEl>
                                        <p:attrNameLst>
                                          <p:attrName>style.visibility</p:attrName>
                                        </p:attrNameLst>
                                      </p:cBhvr>
                                      <p:to>
                                        <p:strVal val="visible"/>
                                      </p:to>
                                    </p:set>
                                    <p:anim calcmode="lin" valueType="num">
                                      <p:cBhvr additive="base">
                                        <p:cTn id="7" dur="500" fill="hold"/>
                                        <p:tgtEl>
                                          <p:spTgt spid="497672"/>
                                        </p:tgtEl>
                                        <p:attrNameLst>
                                          <p:attrName>ppt_x</p:attrName>
                                        </p:attrNameLst>
                                      </p:cBhvr>
                                      <p:tavLst>
                                        <p:tav tm="0">
                                          <p:val>
                                            <p:strVal val="#ppt_x"/>
                                          </p:val>
                                        </p:tav>
                                        <p:tav tm="100000">
                                          <p:val>
                                            <p:strVal val="#ppt_x"/>
                                          </p:val>
                                        </p:tav>
                                      </p:tavLst>
                                    </p:anim>
                                    <p:anim calcmode="lin" valueType="num">
                                      <p:cBhvr additive="base">
                                        <p:cTn id="8" dur="500" fill="hold"/>
                                        <p:tgtEl>
                                          <p:spTgt spid="4976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7673"/>
                                        </p:tgtEl>
                                        <p:attrNameLst>
                                          <p:attrName>style.visibility</p:attrName>
                                        </p:attrNameLst>
                                      </p:cBhvr>
                                      <p:to>
                                        <p:strVal val="visible"/>
                                      </p:to>
                                    </p:set>
                                    <p:anim calcmode="lin" valueType="num">
                                      <p:cBhvr additive="base">
                                        <p:cTn id="13" dur="500" fill="hold"/>
                                        <p:tgtEl>
                                          <p:spTgt spid="497673"/>
                                        </p:tgtEl>
                                        <p:attrNameLst>
                                          <p:attrName>ppt_x</p:attrName>
                                        </p:attrNameLst>
                                      </p:cBhvr>
                                      <p:tavLst>
                                        <p:tav tm="0">
                                          <p:val>
                                            <p:strVal val="#ppt_x"/>
                                          </p:val>
                                        </p:tav>
                                        <p:tav tm="100000">
                                          <p:val>
                                            <p:strVal val="#ppt_x"/>
                                          </p:val>
                                        </p:tav>
                                      </p:tavLst>
                                    </p:anim>
                                    <p:anim calcmode="lin" valueType="num">
                                      <p:cBhvr additive="base">
                                        <p:cTn id="14" dur="500" fill="hold"/>
                                        <p:tgtEl>
                                          <p:spTgt spid="4976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7674"/>
                                        </p:tgtEl>
                                        <p:attrNameLst>
                                          <p:attrName>style.visibility</p:attrName>
                                        </p:attrNameLst>
                                      </p:cBhvr>
                                      <p:to>
                                        <p:strVal val="visible"/>
                                      </p:to>
                                    </p:set>
                                    <p:anim calcmode="lin" valueType="num">
                                      <p:cBhvr additive="base">
                                        <p:cTn id="19" dur="500" fill="hold"/>
                                        <p:tgtEl>
                                          <p:spTgt spid="497674"/>
                                        </p:tgtEl>
                                        <p:attrNameLst>
                                          <p:attrName>ppt_x</p:attrName>
                                        </p:attrNameLst>
                                      </p:cBhvr>
                                      <p:tavLst>
                                        <p:tav tm="0">
                                          <p:val>
                                            <p:strVal val="#ppt_x"/>
                                          </p:val>
                                        </p:tav>
                                        <p:tav tm="100000">
                                          <p:val>
                                            <p:strVal val="#ppt_x"/>
                                          </p:val>
                                        </p:tav>
                                      </p:tavLst>
                                    </p:anim>
                                    <p:anim calcmode="lin" valueType="num">
                                      <p:cBhvr additive="base">
                                        <p:cTn id="20" dur="500" fill="hold"/>
                                        <p:tgtEl>
                                          <p:spTgt spid="497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3" grpId="0" animBg="1"/>
      <p:bldOleChart spid="4976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41445"/>
            <a:ext cx="8489950" cy="1563593"/>
          </a:xfrm>
        </p:spPr>
        <p:txBody>
          <a:bodyPr/>
          <a:lstStyle/>
          <a:p>
            <a:r>
              <a:rPr lang="en-US" dirty="0" smtClean="0"/>
              <a:t>Probabilistic / Stochastic analysis</a:t>
            </a:r>
            <a:endParaRPr lang="en-GB" dirty="0"/>
          </a:p>
        </p:txBody>
      </p:sp>
      <p:sp>
        <p:nvSpPr>
          <p:cNvPr id="3" name="Content Placeholder 2"/>
          <p:cNvSpPr>
            <a:spLocks noGrp="1"/>
          </p:cNvSpPr>
          <p:nvPr>
            <p:ph idx="1"/>
          </p:nvPr>
        </p:nvSpPr>
        <p:spPr>
          <a:xfrm>
            <a:off x="330200" y="1378424"/>
            <a:ext cx="8489950" cy="4787427"/>
          </a:xfrm>
        </p:spPr>
        <p:txBody>
          <a:bodyPr/>
          <a:lstStyle/>
          <a:p>
            <a:r>
              <a:rPr lang="en-GB" sz="2000" dirty="0" smtClean="0"/>
              <a:t>Probabilistic or stochastic analysis treats uncertain inputs as random variables</a:t>
            </a:r>
          </a:p>
          <a:p>
            <a:r>
              <a:rPr lang="en-GB" sz="2000" dirty="0" smtClean="0"/>
              <a:t>Uncertainty is expressed via a discrete or continuous probability distribution function (PDF)</a:t>
            </a:r>
          </a:p>
          <a:p>
            <a:r>
              <a:rPr lang="en-GB" sz="2000" dirty="0" smtClean="0"/>
              <a:t>Sampling techniques (e.g. Monte Carlo) can then combine uncertainty from different PDFs (for different inputs)</a:t>
            </a:r>
          </a:p>
          <a:p>
            <a:pPr lvl="1"/>
            <a:r>
              <a:rPr lang="en-GB" sz="1800" dirty="0" smtClean="0"/>
              <a:t>If these are linked via a series of equations then this uncertainty can be propagated through the system to generate uncertain outputs</a:t>
            </a:r>
          </a:p>
          <a:p>
            <a:r>
              <a:rPr lang="en-GB" sz="2000" dirty="0" smtClean="0"/>
              <a:t>This technique can be used to calculate a formal understanding of solutions under uncertainties. </a:t>
            </a:r>
          </a:p>
          <a:p>
            <a:pPr lvl="1"/>
            <a:r>
              <a:rPr lang="en-GB" sz="1800" dirty="0" smtClean="0"/>
              <a:t>Identifying hedging and/or robust strategies </a:t>
            </a:r>
          </a:p>
          <a:p>
            <a:pPr lvl="1"/>
            <a:r>
              <a:rPr lang="en-GB" sz="1800" dirty="0" smtClean="0"/>
              <a:t>Identifying recourse strategies if that uncertainty is resolved during the model horizon (stochastic programming)</a:t>
            </a:r>
          </a:p>
          <a:p>
            <a:pPr lvl="1"/>
            <a:r>
              <a:rPr lang="en-GB" sz="1800" dirty="0" smtClean="0"/>
              <a:t>Formal measures of the value of understanding uncertainties (e.g. the Expected Value of Perfect Information (EVPI)) </a:t>
            </a:r>
            <a:endParaRPr lang="en-GB" sz="1800" dirty="0"/>
          </a:p>
        </p:txBody>
      </p:sp>
      <p:sp>
        <p:nvSpPr>
          <p:cNvPr id="4" name="Slide Number Placeholder 3"/>
          <p:cNvSpPr>
            <a:spLocks noGrp="1"/>
          </p:cNvSpPr>
          <p:nvPr>
            <p:ph type="sldNum" sz="quarter" idx="10"/>
          </p:nvPr>
        </p:nvSpPr>
        <p:spPr/>
        <p:txBody>
          <a:bodyPr/>
          <a:lstStyle/>
          <a:p>
            <a:pPr>
              <a:defRPr/>
            </a:pPr>
            <a:fld id="{1C14B780-4687-4F59-B3BD-7799094D4B4B}"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6"/>
          <p:cNvSpPr>
            <a:spLocks/>
          </p:cNvSpPr>
          <p:nvPr/>
        </p:nvSpPr>
        <p:spPr bwMode="auto">
          <a:xfrm>
            <a:off x="1619250" y="1844675"/>
            <a:ext cx="1908175" cy="1398588"/>
          </a:xfrm>
          <a:custGeom>
            <a:avLst/>
            <a:gdLst>
              <a:gd name="T0" fmla="*/ 0 w 1907822"/>
              <a:gd name="T1" fmla="*/ 2192969 h 1110074"/>
              <a:gd name="T2" fmla="*/ 271033 w 1907822"/>
              <a:gd name="T3" fmla="*/ 1967276 h 1110074"/>
              <a:gd name="T4" fmla="*/ 485602 w 1907822"/>
              <a:gd name="T5" fmla="*/ 680835 h 1110074"/>
              <a:gd name="T6" fmla="*/ 880859 w 1907822"/>
              <a:gd name="T7" fmla="*/ 48898 h 1110074"/>
              <a:gd name="T8" fmla="*/ 1389047 w 1907822"/>
              <a:gd name="T9" fmla="*/ 387438 h 1110074"/>
              <a:gd name="T10" fmla="*/ 1547150 w 1907822"/>
              <a:gd name="T11" fmla="*/ 996804 h 1110074"/>
              <a:gd name="T12" fmla="*/ 1603616 w 1907822"/>
              <a:gd name="T13" fmla="*/ 1538464 h 1110074"/>
              <a:gd name="T14" fmla="*/ 1693959 w 1907822"/>
              <a:gd name="T15" fmla="*/ 2034986 h 1110074"/>
              <a:gd name="T16" fmla="*/ 1908528 w 1907822"/>
              <a:gd name="T17" fmla="*/ 2147829 h 11100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7822"/>
              <a:gd name="T28" fmla="*/ 0 h 1110074"/>
              <a:gd name="T29" fmla="*/ 1907822 w 1907822"/>
              <a:gd name="T30" fmla="*/ 1110074 h 11100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7822" h="1110074">
                <a:moveTo>
                  <a:pt x="0" y="1096904"/>
                </a:moveTo>
                <a:cubicBezTo>
                  <a:pt x="95014" y="1103489"/>
                  <a:pt x="190029" y="1110074"/>
                  <a:pt x="270933" y="984015"/>
                </a:cubicBezTo>
                <a:cubicBezTo>
                  <a:pt x="351837" y="857956"/>
                  <a:pt x="383822" y="500474"/>
                  <a:pt x="485422" y="340548"/>
                </a:cubicBezTo>
                <a:cubicBezTo>
                  <a:pt x="587022" y="180622"/>
                  <a:pt x="730015" y="48918"/>
                  <a:pt x="880533" y="24459"/>
                </a:cubicBezTo>
                <a:cubicBezTo>
                  <a:pt x="1031051" y="0"/>
                  <a:pt x="1277526" y="114771"/>
                  <a:pt x="1388533" y="193793"/>
                </a:cubicBezTo>
                <a:cubicBezTo>
                  <a:pt x="1499540" y="272815"/>
                  <a:pt x="1510830" y="402638"/>
                  <a:pt x="1546578" y="498593"/>
                </a:cubicBezTo>
                <a:cubicBezTo>
                  <a:pt x="1582326" y="594549"/>
                  <a:pt x="1578563" y="682978"/>
                  <a:pt x="1603022" y="769526"/>
                </a:cubicBezTo>
                <a:cubicBezTo>
                  <a:pt x="1627481" y="856074"/>
                  <a:pt x="1642533" y="967082"/>
                  <a:pt x="1693333" y="1017882"/>
                </a:cubicBezTo>
                <a:cubicBezTo>
                  <a:pt x="1744133" y="1068682"/>
                  <a:pt x="1825977" y="1071504"/>
                  <a:pt x="1907822" y="1074326"/>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GB" dirty="0"/>
          </a:p>
        </p:txBody>
      </p:sp>
      <p:sp>
        <p:nvSpPr>
          <p:cNvPr id="14339" name="Freeform 24"/>
          <p:cNvSpPr>
            <a:spLocks/>
          </p:cNvSpPr>
          <p:nvPr/>
        </p:nvSpPr>
        <p:spPr bwMode="auto">
          <a:xfrm>
            <a:off x="1455738" y="5249863"/>
            <a:ext cx="2540000" cy="546100"/>
          </a:xfrm>
          <a:custGeom>
            <a:avLst/>
            <a:gdLst>
              <a:gd name="T0" fmla="*/ 0 w 2540000"/>
              <a:gd name="T1" fmla="*/ 546571 h 545629"/>
              <a:gd name="T2" fmla="*/ 508000 w 2540000"/>
              <a:gd name="T3" fmla="*/ 343021 h 545629"/>
              <a:gd name="T4" fmla="*/ 1478844 w 2540000"/>
              <a:gd name="T5" fmla="*/ 320404 h 545629"/>
              <a:gd name="T6" fmla="*/ 1975555 w 2540000"/>
              <a:gd name="T7" fmla="*/ 331712 h 545629"/>
              <a:gd name="T8" fmla="*/ 2190044 w 2540000"/>
              <a:gd name="T9" fmla="*/ 3769 h 545629"/>
              <a:gd name="T10" fmla="*/ 2415822 w 2540000"/>
              <a:gd name="T11" fmla="*/ 309096 h 545629"/>
              <a:gd name="T12" fmla="*/ 2540000 w 2540000"/>
              <a:gd name="T13" fmla="*/ 546571 h 545629"/>
              <a:gd name="T14" fmla="*/ 0 60000 65536"/>
              <a:gd name="T15" fmla="*/ 0 60000 65536"/>
              <a:gd name="T16" fmla="*/ 0 60000 65536"/>
              <a:gd name="T17" fmla="*/ 0 60000 65536"/>
              <a:gd name="T18" fmla="*/ 0 60000 65536"/>
              <a:gd name="T19" fmla="*/ 0 60000 65536"/>
              <a:gd name="T20" fmla="*/ 0 60000 65536"/>
              <a:gd name="T21" fmla="*/ 0 w 2540000"/>
              <a:gd name="T22" fmla="*/ 0 h 545629"/>
              <a:gd name="T23" fmla="*/ 2540000 w 2540000"/>
              <a:gd name="T24" fmla="*/ 545629 h 545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0000" h="545629">
                <a:moveTo>
                  <a:pt x="0" y="545629"/>
                </a:moveTo>
                <a:cubicBezTo>
                  <a:pt x="130763" y="462844"/>
                  <a:pt x="261526" y="380059"/>
                  <a:pt x="508000" y="342429"/>
                </a:cubicBezTo>
                <a:cubicBezTo>
                  <a:pt x="754474" y="304800"/>
                  <a:pt x="1234252" y="321733"/>
                  <a:pt x="1478844" y="319852"/>
                </a:cubicBezTo>
                <a:cubicBezTo>
                  <a:pt x="1723436" y="317971"/>
                  <a:pt x="1857022" y="383822"/>
                  <a:pt x="1975555" y="331140"/>
                </a:cubicBezTo>
                <a:cubicBezTo>
                  <a:pt x="2094088" y="278459"/>
                  <a:pt x="2116666" y="7526"/>
                  <a:pt x="2190044" y="3763"/>
                </a:cubicBezTo>
                <a:cubicBezTo>
                  <a:pt x="2263422" y="0"/>
                  <a:pt x="2357496" y="218252"/>
                  <a:pt x="2415822" y="308563"/>
                </a:cubicBezTo>
                <a:cubicBezTo>
                  <a:pt x="2474148" y="398874"/>
                  <a:pt x="2507074" y="472251"/>
                  <a:pt x="2540000" y="545629"/>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GB" dirty="0"/>
          </a:p>
        </p:txBody>
      </p:sp>
      <p:sp>
        <p:nvSpPr>
          <p:cNvPr id="14340" name="Freeform 25"/>
          <p:cNvSpPr>
            <a:spLocks/>
          </p:cNvSpPr>
          <p:nvPr/>
        </p:nvSpPr>
        <p:spPr bwMode="auto">
          <a:xfrm>
            <a:off x="5580063" y="3716338"/>
            <a:ext cx="792162" cy="2085975"/>
          </a:xfrm>
          <a:custGeom>
            <a:avLst/>
            <a:gdLst>
              <a:gd name="T0" fmla="*/ 0 w 553155"/>
              <a:gd name="T1" fmla="*/ 3579420 h 1580444"/>
              <a:gd name="T2" fmla="*/ 331522 w 553155"/>
              <a:gd name="T3" fmla="*/ 1452517 h 1580444"/>
              <a:gd name="T4" fmla="*/ 861957 w 553155"/>
              <a:gd name="T5" fmla="*/ 363128 h 1580444"/>
              <a:gd name="T6" fmla="*/ 1624455 w 553155"/>
              <a:gd name="T7" fmla="*/ 3631296 h 1580444"/>
              <a:gd name="T8" fmla="*/ 0 60000 65536"/>
              <a:gd name="T9" fmla="*/ 0 60000 65536"/>
              <a:gd name="T10" fmla="*/ 0 60000 65536"/>
              <a:gd name="T11" fmla="*/ 0 60000 65536"/>
              <a:gd name="T12" fmla="*/ 0 w 553155"/>
              <a:gd name="T13" fmla="*/ 0 h 1580444"/>
              <a:gd name="T14" fmla="*/ 553155 w 553155"/>
              <a:gd name="T15" fmla="*/ 1580444 h 1580444"/>
            </a:gdLst>
            <a:ahLst/>
            <a:cxnLst>
              <a:cxn ang="T8">
                <a:pos x="T0" y="T1"/>
              </a:cxn>
              <a:cxn ang="T9">
                <a:pos x="T2" y="T3"/>
              </a:cxn>
              <a:cxn ang="T10">
                <a:pos x="T4" y="T5"/>
              </a:cxn>
              <a:cxn ang="T11">
                <a:pos x="T6" y="T7"/>
              </a:cxn>
            </a:cxnLst>
            <a:rect l="T12" t="T13" r="T14" b="T15"/>
            <a:pathLst>
              <a:path w="553155" h="1580444">
                <a:moveTo>
                  <a:pt x="0" y="1557866"/>
                </a:moveTo>
                <a:cubicBezTo>
                  <a:pt x="31985" y="1211673"/>
                  <a:pt x="63971" y="865480"/>
                  <a:pt x="112889" y="632177"/>
                </a:cubicBezTo>
                <a:cubicBezTo>
                  <a:pt x="161807" y="398874"/>
                  <a:pt x="220133" y="0"/>
                  <a:pt x="293511" y="158044"/>
                </a:cubicBezTo>
                <a:cubicBezTo>
                  <a:pt x="366889" y="316089"/>
                  <a:pt x="460022" y="948266"/>
                  <a:pt x="553155" y="1580444"/>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GB" dirty="0"/>
          </a:p>
        </p:txBody>
      </p:sp>
      <p:sp>
        <p:nvSpPr>
          <p:cNvPr id="14341" name="Freeform 32"/>
          <p:cNvSpPr>
            <a:spLocks/>
          </p:cNvSpPr>
          <p:nvPr/>
        </p:nvSpPr>
        <p:spPr bwMode="auto">
          <a:xfrm>
            <a:off x="5003800" y="2565400"/>
            <a:ext cx="3409950" cy="723900"/>
          </a:xfrm>
          <a:custGeom>
            <a:avLst/>
            <a:gdLst>
              <a:gd name="T0" fmla="*/ 0 w 2460977"/>
              <a:gd name="T1" fmla="*/ 1885093 h 430859"/>
              <a:gd name="T2" fmla="*/ 1591325 w 2460977"/>
              <a:gd name="T3" fmla="*/ 384164 h 430859"/>
              <a:gd name="T4" fmla="*/ 3452873 w 2460977"/>
              <a:gd name="T5" fmla="*/ 62538 h 430859"/>
              <a:gd name="T6" fmla="*/ 5254372 w 2460977"/>
              <a:gd name="T7" fmla="*/ 759399 h 430859"/>
              <a:gd name="T8" fmla="*/ 6545444 w 2460977"/>
              <a:gd name="T9" fmla="*/ 2045907 h 430859"/>
              <a:gd name="T10" fmla="*/ 0 60000 65536"/>
              <a:gd name="T11" fmla="*/ 0 60000 65536"/>
              <a:gd name="T12" fmla="*/ 0 60000 65536"/>
              <a:gd name="T13" fmla="*/ 0 60000 65536"/>
              <a:gd name="T14" fmla="*/ 0 60000 65536"/>
              <a:gd name="T15" fmla="*/ 0 w 2460977"/>
              <a:gd name="T16" fmla="*/ 0 h 430859"/>
              <a:gd name="T17" fmla="*/ 2460977 w 2460977"/>
              <a:gd name="T18" fmla="*/ 430859 h 430859"/>
            </a:gdLst>
            <a:ahLst/>
            <a:cxnLst>
              <a:cxn ang="T10">
                <a:pos x="T0" y="T1"/>
              </a:cxn>
              <a:cxn ang="T11">
                <a:pos x="T2" y="T3"/>
              </a:cxn>
              <a:cxn ang="T12">
                <a:pos x="T4" y="T5"/>
              </a:cxn>
              <a:cxn ang="T13">
                <a:pos x="T6" y="T7"/>
              </a:cxn>
              <a:cxn ang="T14">
                <a:pos x="T8" y="T9"/>
              </a:cxn>
            </a:cxnLst>
            <a:rect l="T15" t="T16" r="T17" b="T18"/>
            <a:pathLst>
              <a:path w="2460977" h="430859">
                <a:moveTo>
                  <a:pt x="0" y="396992"/>
                </a:moveTo>
                <a:cubicBezTo>
                  <a:pt x="190970" y="270932"/>
                  <a:pt x="381941" y="144873"/>
                  <a:pt x="598311" y="80903"/>
                </a:cubicBezTo>
                <a:cubicBezTo>
                  <a:pt x="814681" y="16933"/>
                  <a:pt x="1068681" y="0"/>
                  <a:pt x="1298222" y="13170"/>
                </a:cubicBezTo>
                <a:cubicBezTo>
                  <a:pt x="1527763" y="26340"/>
                  <a:pt x="1781762" y="90311"/>
                  <a:pt x="1975555" y="159926"/>
                </a:cubicBezTo>
                <a:cubicBezTo>
                  <a:pt x="2169348" y="229541"/>
                  <a:pt x="2315162" y="330200"/>
                  <a:pt x="2460977" y="430859"/>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GB" dirty="0"/>
          </a:p>
        </p:txBody>
      </p:sp>
      <p:sp>
        <p:nvSpPr>
          <p:cNvPr id="14342" name="Title 1"/>
          <p:cNvSpPr>
            <a:spLocks noGrp="1"/>
          </p:cNvSpPr>
          <p:nvPr>
            <p:ph type="title"/>
          </p:nvPr>
        </p:nvSpPr>
        <p:spPr>
          <a:xfrm>
            <a:off x="313899" y="703330"/>
            <a:ext cx="8366077" cy="1296988"/>
          </a:xfrm>
        </p:spPr>
        <p:txBody>
          <a:bodyPr/>
          <a:lstStyle/>
          <a:p>
            <a:r>
              <a:rPr lang="en-GB" sz="2600" dirty="0" smtClean="0"/>
              <a:t>How do you define the probability density function?</a:t>
            </a:r>
          </a:p>
        </p:txBody>
      </p:sp>
      <p:grpSp>
        <p:nvGrpSpPr>
          <p:cNvPr id="2" name="Group 9"/>
          <p:cNvGrpSpPr>
            <a:grpSpLocks/>
          </p:cNvGrpSpPr>
          <p:nvPr/>
        </p:nvGrpSpPr>
        <p:grpSpPr bwMode="auto">
          <a:xfrm>
            <a:off x="1187450" y="1916113"/>
            <a:ext cx="2952750" cy="1296987"/>
            <a:chOff x="1187624" y="1268760"/>
            <a:chExt cx="2952328" cy="1296144"/>
          </a:xfrm>
        </p:grpSpPr>
        <p:cxnSp>
          <p:nvCxnSpPr>
            <p:cNvPr id="14367" name="Straight Connector 4"/>
            <p:cNvCxnSpPr>
              <a:cxnSpLocks noChangeShapeType="1"/>
            </p:cNvCxnSpPr>
            <p:nvPr/>
          </p:nvCxnSpPr>
          <p:spPr bwMode="auto">
            <a:xfrm>
              <a:off x="1187624" y="2564904"/>
              <a:ext cx="2952328" cy="0"/>
            </a:xfrm>
            <a:prstGeom prst="line">
              <a:avLst/>
            </a:prstGeom>
            <a:noFill/>
            <a:ln w="9525" algn="ctr">
              <a:solidFill>
                <a:schemeClr val="tx1"/>
              </a:solidFill>
              <a:round/>
              <a:headEnd/>
              <a:tailEnd/>
            </a:ln>
          </p:spPr>
        </p:cxnSp>
        <p:cxnSp>
          <p:nvCxnSpPr>
            <p:cNvPr id="14368" name="Straight Connector 6"/>
            <p:cNvCxnSpPr>
              <a:cxnSpLocks noChangeShapeType="1"/>
            </p:cNvCxnSpPr>
            <p:nvPr/>
          </p:nvCxnSpPr>
          <p:spPr bwMode="auto">
            <a:xfrm rot="5400000">
              <a:off x="1907704" y="1916832"/>
              <a:ext cx="1296144" cy="0"/>
            </a:xfrm>
            <a:prstGeom prst="line">
              <a:avLst/>
            </a:prstGeom>
            <a:noFill/>
            <a:ln w="9525" algn="ctr">
              <a:solidFill>
                <a:schemeClr val="tx1"/>
              </a:solidFill>
              <a:round/>
              <a:headEnd/>
              <a:tailEnd/>
            </a:ln>
          </p:spPr>
        </p:cxnSp>
      </p:grpSp>
      <p:grpSp>
        <p:nvGrpSpPr>
          <p:cNvPr id="3" name="Group 10"/>
          <p:cNvGrpSpPr>
            <a:grpSpLocks/>
          </p:cNvGrpSpPr>
          <p:nvPr/>
        </p:nvGrpSpPr>
        <p:grpSpPr bwMode="auto">
          <a:xfrm>
            <a:off x="1187450" y="4508500"/>
            <a:ext cx="2952750" cy="1296988"/>
            <a:chOff x="1187624" y="1268760"/>
            <a:chExt cx="2952328" cy="1296144"/>
          </a:xfrm>
        </p:grpSpPr>
        <p:cxnSp>
          <p:nvCxnSpPr>
            <p:cNvPr id="14365" name="Straight Connector 11"/>
            <p:cNvCxnSpPr>
              <a:cxnSpLocks noChangeShapeType="1"/>
            </p:cNvCxnSpPr>
            <p:nvPr/>
          </p:nvCxnSpPr>
          <p:spPr bwMode="auto">
            <a:xfrm>
              <a:off x="1187624" y="2564904"/>
              <a:ext cx="2952328" cy="0"/>
            </a:xfrm>
            <a:prstGeom prst="line">
              <a:avLst/>
            </a:prstGeom>
            <a:noFill/>
            <a:ln w="9525" algn="ctr">
              <a:solidFill>
                <a:schemeClr val="tx1"/>
              </a:solidFill>
              <a:round/>
              <a:headEnd/>
              <a:tailEnd/>
            </a:ln>
          </p:spPr>
        </p:cxnSp>
        <p:cxnSp>
          <p:nvCxnSpPr>
            <p:cNvPr id="14366" name="Straight Connector 12"/>
            <p:cNvCxnSpPr>
              <a:cxnSpLocks noChangeShapeType="1"/>
            </p:cNvCxnSpPr>
            <p:nvPr/>
          </p:nvCxnSpPr>
          <p:spPr bwMode="auto">
            <a:xfrm rot="5400000">
              <a:off x="1907704" y="1916832"/>
              <a:ext cx="1296144" cy="0"/>
            </a:xfrm>
            <a:prstGeom prst="line">
              <a:avLst/>
            </a:prstGeom>
            <a:noFill/>
            <a:ln w="9525" algn="ctr">
              <a:solidFill>
                <a:schemeClr val="tx1"/>
              </a:solidFill>
              <a:round/>
              <a:headEnd/>
              <a:tailEnd/>
            </a:ln>
          </p:spPr>
        </p:cxnSp>
      </p:grpSp>
      <p:grpSp>
        <p:nvGrpSpPr>
          <p:cNvPr id="4" name="Group 15"/>
          <p:cNvGrpSpPr>
            <a:grpSpLocks/>
          </p:cNvGrpSpPr>
          <p:nvPr/>
        </p:nvGrpSpPr>
        <p:grpSpPr bwMode="auto">
          <a:xfrm>
            <a:off x="4932363" y="4508500"/>
            <a:ext cx="2952750" cy="1296988"/>
            <a:chOff x="1187624" y="1268760"/>
            <a:chExt cx="2952328" cy="1296144"/>
          </a:xfrm>
        </p:grpSpPr>
        <p:cxnSp>
          <p:nvCxnSpPr>
            <p:cNvPr id="14363" name="Straight Connector 16"/>
            <p:cNvCxnSpPr>
              <a:cxnSpLocks noChangeShapeType="1"/>
            </p:cNvCxnSpPr>
            <p:nvPr/>
          </p:nvCxnSpPr>
          <p:spPr bwMode="auto">
            <a:xfrm>
              <a:off x="1187624" y="2564904"/>
              <a:ext cx="2952328" cy="0"/>
            </a:xfrm>
            <a:prstGeom prst="line">
              <a:avLst/>
            </a:prstGeom>
            <a:noFill/>
            <a:ln w="9525" algn="ctr">
              <a:solidFill>
                <a:schemeClr val="tx1"/>
              </a:solidFill>
              <a:round/>
              <a:headEnd/>
              <a:tailEnd/>
            </a:ln>
          </p:spPr>
        </p:cxnSp>
        <p:cxnSp>
          <p:nvCxnSpPr>
            <p:cNvPr id="14364" name="Straight Connector 17"/>
            <p:cNvCxnSpPr>
              <a:cxnSpLocks noChangeShapeType="1"/>
            </p:cNvCxnSpPr>
            <p:nvPr/>
          </p:nvCxnSpPr>
          <p:spPr bwMode="auto">
            <a:xfrm rot="5400000">
              <a:off x="1907704" y="1916832"/>
              <a:ext cx="1296144" cy="0"/>
            </a:xfrm>
            <a:prstGeom prst="line">
              <a:avLst/>
            </a:prstGeom>
            <a:noFill/>
            <a:ln w="9525" algn="ctr">
              <a:solidFill>
                <a:schemeClr val="tx1"/>
              </a:solidFill>
              <a:round/>
              <a:headEnd/>
              <a:tailEnd/>
            </a:ln>
          </p:spPr>
        </p:cxnSp>
      </p:grpSp>
      <p:grpSp>
        <p:nvGrpSpPr>
          <p:cNvPr id="5" name="Group 27"/>
          <p:cNvGrpSpPr>
            <a:grpSpLocks/>
          </p:cNvGrpSpPr>
          <p:nvPr/>
        </p:nvGrpSpPr>
        <p:grpSpPr bwMode="auto">
          <a:xfrm>
            <a:off x="5003800" y="1989138"/>
            <a:ext cx="2952750" cy="1295400"/>
            <a:chOff x="1187624" y="1268760"/>
            <a:chExt cx="2952328" cy="1296144"/>
          </a:xfrm>
        </p:grpSpPr>
        <p:cxnSp>
          <p:nvCxnSpPr>
            <p:cNvPr id="14361" name="Straight Connector 29"/>
            <p:cNvCxnSpPr>
              <a:cxnSpLocks noChangeShapeType="1"/>
            </p:cNvCxnSpPr>
            <p:nvPr/>
          </p:nvCxnSpPr>
          <p:spPr bwMode="auto">
            <a:xfrm rot="5400000">
              <a:off x="1907704" y="1916832"/>
              <a:ext cx="1296144" cy="0"/>
            </a:xfrm>
            <a:prstGeom prst="line">
              <a:avLst/>
            </a:prstGeom>
            <a:noFill/>
            <a:ln w="9525" algn="ctr">
              <a:solidFill>
                <a:schemeClr val="tx1"/>
              </a:solidFill>
              <a:round/>
              <a:headEnd/>
              <a:tailEnd/>
            </a:ln>
          </p:spPr>
        </p:cxnSp>
        <p:cxnSp>
          <p:nvCxnSpPr>
            <p:cNvPr id="14362" name="Straight Connector 28"/>
            <p:cNvCxnSpPr>
              <a:cxnSpLocks noChangeShapeType="1"/>
            </p:cNvCxnSpPr>
            <p:nvPr/>
          </p:nvCxnSpPr>
          <p:spPr bwMode="auto">
            <a:xfrm>
              <a:off x="1187624" y="2564904"/>
              <a:ext cx="2952328" cy="0"/>
            </a:xfrm>
            <a:prstGeom prst="line">
              <a:avLst/>
            </a:prstGeom>
            <a:noFill/>
            <a:ln w="9525" algn="ctr">
              <a:solidFill>
                <a:schemeClr val="tx1"/>
              </a:solidFill>
              <a:round/>
              <a:headEnd/>
              <a:tailEnd/>
            </a:ln>
          </p:spPr>
        </p:cxnSp>
      </p:grpSp>
      <p:cxnSp>
        <p:nvCxnSpPr>
          <p:cNvPr id="14347" name="Straight Connector 34"/>
          <p:cNvCxnSpPr>
            <a:cxnSpLocks noChangeShapeType="1"/>
          </p:cNvCxnSpPr>
          <p:nvPr/>
        </p:nvCxnSpPr>
        <p:spPr bwMode="auto">
          <a:xfrm rot="5400000">
            <a:off x="2124075" y="5229226"/>
            <a:ext cx="1152525" cy="0"/>
          </a:xfrm>
          <a:prstGeom prst="line">
            <a:avLst/>
          </a:prstGeom>
          <a:noFill/>
          <a:ln w="34925" algn="ctr">
            <a:solidFill>
              <a:srgbClr val="FF0000"/>
            </a:solidFill>
            <a:round/>
            <a:headEnd/>
            <a:tailEnd/>
          </a:ln>
        </p:spPr>
      </p:cxnSp>
      <p:cxnSp>
        <p:nvCxnSpPr>
          <p:cNvPr id="14348" name="Straight Connector 35"/>
          <p:cNvCxnSpPr>
            <a:cxnSpLocks noChangeShapeType="1"/>
          </p:cNvCxnSpPr>
          <p:nvPr/>
        </p:nvCxnSpPr>
        <p:spPr bwMode="auto">
          <a:xfrm rot="5400000">
            <a:off x="6157119" y="2709069"/>
            <a:ext cx="1150938" cy="0"/>
          </a:xfrm>
          <a:prstGeom prst="line">
            <a:avLst/>
          </a:prstGeom>
          <a:noFill/>
          <a:ln w="34925" algn="ctr">
            <a:solidFill>
              <a:srgbClr val="FF0000"/>
            </a:solidFill>
            <a:round/>
            <a:headEnd/>
            <a:tailEnd/>
          </a:ln>
        </p:spPr>
      </p:cxnSp>
      <p:cxnSp>
        <p:nvCxnSpPr>
          <p:cNvPr id="14349" name="Straight Connector 37"/>
          <p:cNvCxnSpPr>
            <a:cxnSpLocks noChangeShapeType="1"/>
          </p:cNvCxnSpPr>
          <p:nvPr/>
        </p:nvCxnSpPr>
        <p:spPr bwMode="auto">
          <a:xfrm rot="5400000">
            <a:off x="1835150" y="2420938"/>
            <a:ext cx="1584325" cy="0"/>
          </a:xfrm>
          <a:prstGeom prst="line">
            <a:avLst/>
          </a:prstGeom>
          <a:noFill/>
          <a:ln w="34925" algn="ctr">
            <a:solidFill>
              <a:srgbClr val="FF0000"/>
            </a:solidFill>
            <a:round/>
            <a:headEnd/>
            <a:tailEnd/>
          </a:ln>
        </p:spPr>
      </p:cxnSp>
      <p:cxnSp>
        <p:nvCxnSpPr>
          <p:cNvPr id="14350" name="Straight Connector 38"/>
          <p:cNvCxnSpPr>
            <a:cxnSpLocks noChangeShapeType="1"/>
          </p:cNvCxnSpPr>
          <p:nvPr/>
        </p:nvCxnSpPr>
        <p:spPr bwMode="auto">
          <a:xfrm rot="5400000">
            <a:off x="5435600" y="5229226"/>
            <a:ext cx="1152525" cy="0"/>
          </a:xfrm>
          <a:prstGeom prst="line">
            <a:avLst/>
          </a:prstGeom>
          <a:noFill/>
          <a:ln w="34925" algn="ctr">
            <a:solidFill>
              <a:srgbClr val="FF0000"/>
            </a:solidFill>
            <a:round/>
            <a:headEnd/>
            <a:tailEnd/>
          </a:ln>
        </p:spPr>
      </p:cxnSp>
      <p:sp>
        <p:nvSpPr>
          <p:cNvPr id="14351" name="TextBox 39"/>
          <p:cNvSpPr txBox="1">
            <a:spLocks noChangeArrowheads="1"/>
          </p:cNvSpPr>
          <p:nvPr/>
        </p:nvSpPr>
        <p:spPr bwMode="auto">
          <a:xfrm>
            <a:off x="1692275" y="3213100"/>
            <a:ext cx="1727200" cy="307975"/>
          </a:xfrm>
          <a:prstGeom prst="rect">
            <a:avLst/>
          </a:prstGeom>
          <a:noFill/>
          <a:ln w="9525">
            <a:noFill/>
            <a:miter lim="800000"/>
            <a:headEnd/>
            <a:tailEnd/>
          </a:ln>
        </p:spPr>
        <p:txBody>
          <a:bodyPr>
            <a:spAutoFit/>
          </a:bodyPr>
          <a:lstStyle/>
          <a:p>
            <a:pPr algn="ctr"/>
            <a:r>
              <a:rPr lang="en-GB" sz="1400" dirty="0"/>
              <a:t>Performance</a:t>
            </a:r>
          </a:p>
        </p:txBody>
      </p:sp>
      <p:sp>
        <p:nvSpPr>
          <p:cNvPr id="14352" name="TextBox 40"/>
          <p:cNvSpPr txBox="1">
            <a:spLocks noChangeArrowheads="1"/>
          </p:cNvSpPr>
          <p:nvPr/>
        </p:nvSpPr>
        <p:spPr bwMode="auto">
          <a:xfrm>
            <a:off x="5580063" y="5805488"/>
            <a:ext cx="1728787" cy="307975"/>
          </a:xfrm>
          <a:prstGeom prst="rect">
            <a:avLst/>
          </a:prstGeom>
          <a:noFill/>
          <a:ln w="9525">
            <a:noFill/>
            <a:miter lim="800000"/>
            <a:headEnd/>
            <a:tailEnd/>
          </a:ln>
        </p:spPr>
        <p:txBody>
          <a:bodyPr>
            <a:spAutoFit/>
          </a:bodyPr>
          <a:lstStyle/>
          <a:p>
            <a:pPr algn="ctr"/>
            <a:r>
              <a:rPr lang="en-GB" sz="1400" dirty="0"/>
              <a:t>Performance</a:t>
            </a:r>
          </a:p>
        </p:txBody>
      </p:sp>
      <p:sp>
        <p:nvSpPr>
          <p:cNvPr id="14353" name="TextBox 41"/>
          <p:cNvSpPr txBox="1">
            <a:spLocks noChangeArrowheads="1"/>
          </p:cNvSpPr>
          <p:nvPr/>
        </p:nvSpPr>
        <p:spPr bwMode="auto">
          <a:xfrm>
            <a:off x="5580063" y="3284538"/>
            <a:ext cx="1728787" cy="307975"/>
          </a:xfrm>
          <a:prstGeom prst="rect">
            <a:avLst/>
          </a:prstGeom>
          <a:noFill/>
          <a:ln w="9525">
            <a:noFill/>
            <a:miter lim="800000"/>
            <a:headEnd/>
            <a:tailEnd/>
          </a:ln>
        </p:spPr>
        <p:txBody>
          <a:bodyPr>
            <a:spAutoFit/>
          </a:bodyPr>
          <a:lstStyle/>
          <a:p>
            <a:pPr algn="ctr"/>
            <a:r>
              <a:rPr lang="en-GB" sz="1400" dirty="0"/>
              <a:t>Performance</a:t>
            </a:r>
          </a:p>
        </p:txBody>
      </p:sp>
      <p:sp>
        <p:nvSpPr>
          <p:cNvPr id="14354" name="TextBox 42"/>
          <p:cNvSpPr txBox="1">
            <a:spLocks noChangeArrowheads="1"/>
          </p:cNvSpPr>
          <p:nvPr/>
        </p:nvSpPr>
        <p:spPr bwMode="auto">
          <a:xfrm>
            <a:off x="1763713" y="5805488"/>
            <a:ext cx="1728787" cy="307975"/>
          </a:xfrm>
          <a:prstGeom prst="rect">
            <a:avLst/>
          </a:prstGeom>
          <a:noFill/>
          <a:ln w="9525">
            <a:noFill/>
            <a:miter lim="800000"/>
            <a:headEnd/>
            <a:tailEnd/>
          </a:ln>
        </p:spPr>
        <p:txBody>
          <a:bodyPr>
            <a:spAutoFit/>
          </a:bodyPr>
          <a:lstStyle/>
          <a:p>
            <a:pPr algn="ctr"/>
            <a:r>
              <a:rPr lang="en-GB" sz="1400" dirty="0"/>
              <a:t>Performance</a:t>
            </a:r>
          </a:p>
        </p:txBody>
      </p:sp>
      <p:sp>
        <p:nvSpPr>
          <p:cNvPr id="14355" name="TextBox 43"/>
          <p:cNvSpPr txBox="1">
            <a:spLocks noChangeArrowheads="1"/>
          </p:cNvSpPr>
          <p:nvPr/>
        </p:nvSpPr>
        <p:spPr bwMode="auto">
          <a:xfrm rot="-5400000">
            <a:off x="67469" y="3974307"/>
            <a:ext cx="1139825" cy="338137"/>
          </a:xfrm>
          <a:prstGeom prst="rect">
            <a:avLst/>
          </a:prstGeom>
          <a:noFill/>
          <a:ln w="9525">
            <a:noFill/>
            <a:miter lim="800000"/>
            <a:headEnd/>
            <a:tailEnd/>
          </a:ln>
        </p:spPr>
        <p:txBody>
          <a:bodyPr wrap="none">
            <a:spAutoFit/>
          </a:bodyPr>
          <a:lstStyle/>
          <a:p>
            <a:r>
              <a:rPr lang="en-GB" sz="1600" dirty="0"/>
              <a:t>Probability</a:t>
            </a:r>
          </a:p>
        </p:txBody>
      </p:sp>
      <p:cxnSp>
        <p:nvCxnSpPr>
          <p:cNvPr id="14356" name="Straight Arrow Connector 45"/>
          <p:cNvCxnSpPr>
            <a:cxnSpLocks noChangeShapeType="1"/>
          </p:cNvCxnSpPr>
          <p:nvPr/>
        </p:nvCxnSpPr>
        <p:spPr bwMode="auto">
          <a:xfrm rot="5400000" flipH="1" flipV="1">
            <a:off x="-828675" y="4005263"/>
            <a:ext cx="3455987" cy="1588"/>
          </a:xfrm>
          <a:prstGeom prst="straightConnector1">
            <a:avLst/>
          </a:prstGeom>
          <a:noFill/>
          <a:ln w="9525" algn="ctr">
            <a:solidFill>
              <a:schemeClr val="tx1"/>
            </a:solidFill>
            <a:round/>
            <a:headEnd/>
            <a:tailEnd type="arrow" w="med" len="med"/>
          </a:ln>
        </p:spPr>
      </p:cxnSp>
      <p:sp>
        <p:nvSpPr>
          <p:cNvPr id="14357" name="TextBox 47"/>
          <p:cNvSpPr txBox="1">
            <a:spLocks noChangeArrowheads="1"/>
          </p:cNvSpPr>
          <p:nvPr/>
        </p:nvSpPr>
        <p:spPr bwMode="auto">
          <a:xfrm>
            <a:off x="1476375" y="2276475"/>
            <a:ext cx="355600" cy="461963"/>
          </a:xfrm>
          <a:prstGeom prst="rect">
            <a:avLst/>
          </a:prstGeom>
          <a:noFill/>
          <a:ln w="9525">
            <a:noFill/>
            <a:miter lim="800000"/>
            <a:headEnd/>
            <a:tailEnd/>
          </a:ln>
        </p:spPr>
        <p:txBody>
          <a:bodyPr wrap="none">
            <a:spAutoFit/>
          </a:bodyPr>
          <a:lstStyle/>
          <a:p>
            <a:r>
              <a:rPr lang="en-GB" dirty="0"/>
              <a:t>1</a:t>
            </a:r>
          </a:p>
        </p:txBody>
      </p:sp>
      <p:sp>
        <p:nvSpPr>
          <p:cNvPr id="14358" name="TextBox 48"/>
          <p:cNvSpPr txBox="1">
            <a:spLocks noChangeArrowheads="1"/>
          </p:cNvSpPr>
          <p:nvPr/>
        </p:nvSpPr>
        <p:spPr bwMode="auto">
          <a:xfrm>
            <a:off x="5148263" y="2133600"/>
            <a:ext cx="355600" cy="460375"/>
          </a:xfrm>
          <a:prstGeom prst="rect">
            <a:avLst/>
          </a:prstGeom>
          <a:noFill/>
          <a:ln w="9525">
            <a:noFill/>
            <a:miter lim="800000"/>
            <a:headEnd/>
            <a:tailEnd/>
          </a:ln>
        </p:spPr>
        <p:txBody>
          <a:bodyPr wrap="none">
            <a:spAutoFit/>
          </a:bodyPr>
          <a:lstStyle/>
          <a:p>
            <a:r>
              <a:rPr lang="en-GB" dirty="0"/>
              <a:t>2</a:t>
            </a:r>
          </a:p>
        </p:txBody>
      </p:sp>
      <p:sp>
        <p:nvSpPr>
          <p:cNvPr id="14359" name="TextBox 49"/>
          <p:cNvSpPr txBox="1">
            <a:spLocks noChangeArrowheads="1"/>
          </p:cNvSpPr>
          <p:nvPr/>
        </p:nvSpPr>
        <p:spPr bwMode="auto">
          <a:xfrm>
            <a:off x="1476375" y="4221163"/>
            <a:ext cx="355600" cy="461962"/>
          </a:xfrm>
          <a:prstGeom prst="rect">
            <a:avLst/>
          </a:prstGeom>
          <a:noFill/>
          <a:ln w="9525">
            <a:noFill/>
            <a:miter lim="800000"/>
            <a:headEnd/>
            <a:tailEnd/>
          </a:ln>
        </p:spPr>
        <p:txBody>
          <a:bodyPr wrap="none">
            <a:spAutoFit/>
          </a:bodyPr>
          <a:lstStyle/>
          <a:p>
            <a:r>
              <a:rPr lang="en-GB" dirty="0"/>
              <a:t>3</a:t>
            </a:r>
          </a:p>
        </p:txBody>
      </p:sp>
      <p:sp>
        <p:nvSpPr>
          <p:cNvPr id="14360" name="TextBox 50"/>
          <p:cNvSpPr txBox="1">
            <a:spLocks noChangeArrowheads="1"/>
          </p:cNvSpPr>
          <p:nvPr/>
        </p:nvSpPr>
        <p:spPr bwMode="auto">
          <a:xfrm>
            <a:off x="5148263" y="4149725"/>
            <a:ext cx="355600" cy="460375"/>
          </a:xfrm>
          <a:prstGeom prst="rect">
            <a:avLst/>
          </a:prstGeom>
          <a:noFill/>
          <a:ln w="9525">
            <a:noFill/>
            <a:miter lim="800000"/>
            <a:headEnd/>
            <a:tailEnd/>
          </a:ln>
        </p:spPr>
        <p:txBody>
          <a:bodyPr wrap="none">
            <a:spAutoFit/>
          </a:bodyPr>
          <a:lstStyle/>
          <a:p>
            <a:r>
              <a:rPr lang="en-GB" dirty="0"/>
              <a:t>4</a:t>
            </a:r>
          </a:p>
        </p:txBody>
      </p:sp>
      <p:sp>
        <p:nvSpPr>
          <p:cNvPr id="33" name="Slide Number Placeholder 32"/>
          <p:cNvSpPr>
            <a:spLocks noGrp="1"/>
          </p:cNvSpPr>
          <p:nvPr>
            <p:ph type="sldNum" sz="quarter" idx="10"/>
          </p:nvPr>
        </p:nvSpPr>
        <p:spPr/>
        <p:txBody>
          <a:bodyPr/>
          <a:lstStyle/>
          <a:p>
            <a:pPr>
              <a:defRPr/>
            </a:pPr>
            <a:fld id="{1C14B780-4687-4F59-B3BD-7799094D4B4B}"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a:xfrm>
            <a:off x="6553200" y="6245225"/>
            <a:ext cx="2133600" cy="476250"/>
          </a:xfrm>
        </p:spPr>
        <p:txBody>
          <a:bodyPr/>
          <a:lstStyle/>
          <a:p>
            <a:pPr>
              <a:defRPr/>
            </a:pPr>
            <a:fld id="{B6A5FCB4-F6C7-4B7E-B4FC-EC05FC707FA8}" type="slidenum">
              <a:rPr lang="en-US"/>
              <a:pPr>
                <a:defRPr/>
              </a:pPr>
              <a:t>32</a:t>
            </a:fld>
            <a:endParaRPr lang="en-US" dirty="0"/>
          </a:p>
        </p:txBody>
      </p:sp>
      <p:pic>
        <p:nvPicPr>
          <p:cNvPr id="20483" name="Picture 4"/>
          <p:cNvPicPr>
            <a:picLocks noChangeAspect="1" noChangeArrowheads="1"/>
          </p:cNvPicPr>
          <p:nvPr/>
        </p:nvPicPr>
        <p:blipFill>
          <a:blip r:embed="rId2" cstate="print"/>
          <a:srcRect/>
          <a:stretch>
            <a:fillRect/>
          </a:stretch>
        </p:blipFill>
        <p:spPr bwMode="auto">
          <a:xfrm>
            <a:off x="179388" y="1964310"/>
            <a:ext cx="8497887" cy="4746625"/>
          </a:xfrm>
          <a:prstGeom prst="rect">
            <a:avLst/>
          </a:prstGeom>
          <a:noFill/>
          <a:ln w="9525" algn="ctr">
            <a:noFill/>
            <a:miter lim="800000"/>
            <a:headEnd/>
            <a:tailEnd/>
          </a:ln>
        </p:spPr>
      </p:pic>
      <p:sp>
        <p:nvSpPr>
          <p:cNvPr id="20484" name="Rectangle 5"/>
          <p:cNvSpPr>
            <a:spLocks noGrp="1" noChangeArrowheads="1"/>
          </p:cNvSpPr>
          <p:nvPr>
            <p:ph type="title"/>
          </p:nvPr>
        </p:nvSpPr>
        <p:spPr>
          <a:xfrm>
            <a:off x="457200" y="504967"/>
            <a:ext cx="8229600" cy="780908"/>
          </a:xfrm>
        </p:spPr>
        <p:txBody>
          <a:bodyPr/>
          <a:lstStyle/>
          <a:p>
            <a:pPr eaLnBrk="1" hangingPunct="1"/>
            <a:r>
              <a:rPr lang="en-GB" sz="2800" dirty="0" smtClean="0"/>
              <a:t>Error propagation via Monte Carlo simulation </a:t>
            </a:r>
            <a:r>
              <a:rPr lang="en-GB" sz="2400" dirty="0" smtClean="0"/>
              <a:t/>
            </a:r>
            <a:br>
              <a:rPr lang="en-GB" sz="2400" dirty="0" smtClean="0"/>
            </a:br>
            <a:r>
              <a:rPr lang="en-GB" sz="2000" dirty="0" smtClean="0"/>
              <a:t>Leads to probability distribution in modelled results</a:t>
            </a:r>
            <a:br>
              <a:rPr lang="en-GB" sz="2000" dirty="0" smtClean="0"/>
            </a:br>
            <a:r>
              <a:rPr lang="en-GB" sz="2000" dirty="0" smtClean="0"/>
              <a:t>Source: Stern (2006)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7797"/>
            <a:ext cx="8489950" cy="846161"/>
          </a:xfrm>
        </p:spPr>
        <p:txBody>
          <a:bodyPr/>
          <a:lstStyle/>
          <a:p>
            <a:r>
              <a:rPr lang="en-US" dirty="0" smtClean="0"/>
              <a:t>Structural model uncertainties</a:t>
            </a:r>
            <a:endParaRPr lang="en-GB" dirty="0"/>
          </a:p>
        </p:txBody>
      </p:sp>
      <p:sp>
        <p:nvSpPr>
          <p:cNvPr id="3" name="Content Placeholder 2"/>
          <p:cNvSpPr>
            <a:spLocks noGrp="1"/>
          </p:cNvSpPr>
          <p:nvPr>
            <p:ph idx="1"/>
          </p:nvPr>
        </p:nvSpPr>
        <p:spPr>
          <a:xfrm>
            <a:off x="330200" y="1337481"/>
            <a:ext cx="8489950" cy="5172501"/>
          </a:xfrm>
        </p:spPr>
        <p:txBody>
          <a:bodyPr/>
          <a:lstStyle/>
          <a:p>
            <a:pPr>
              <a:spcBef>
                <a:spcPts val="600"/>
              </a:spcBef>
            </a:pPr>
            <a:r>
              <a:rPr lang="en-GB" sz="2400" dirty="0" smtClean="0"/>
              <a:t>One option is to compare similar input runs under different model types</a:t>
            </a:r>
          </a:p>
          <a:p>
            <a:pPr>
              <a:spcBef>
                <a:spcPts val="600"/>
              </a:spcBef>
            </a:pPr>
            <a:r>
              <a:rPr lang="en-GB" sz="2400" dirty="0" smtClean="0"/>
              <a:t>Another is to undertake multi-criteria optimisation</a:t>
            </a:r>
          </a:p>
          <a:p>
            <a:pPr lvl="1">
              <a:spcBef>
                <a:spcPts val="600"/>
              </a:spcBef>
            </a:pPr>
            <a:r>
              <a:rPr lang="en-US" sz="2000" dirty="0" smtClean="0"/>
              <a:t>But still have one objective function (plus constraints) and hence one solution</a:t>
            </a:r>
          </a:p>
          <a:p>
            <a:pPr lvl="1">
              <a:spcBef>
                <a:spcPts val="600"/>
              </a:spcBef>
            </a:pPr>
            <a:r>
              <a:rPr lang="en-US" sz="2000" dirty="0" smtClean="0"/>
              <a:t>Can weight alternate criteria</a:t>
            </a:r>
            <a:endParaRPr lang="en-GB" sz="1600" dirty="0" smtClean="0"/>
          </a:p>
          <a:p>
            <a:pPr>
              <a:spcBef>
                <a:spcPts val="600"/>
              </a:spcBef>
            </a:pPr>
            <a:r>
              <a:rPr lang="en-GB" sz="2400" dirty="0" smtClean="0"/>
              <a:t>Another is modelling to generate alternatives (MGA)</a:t>
            </a:r>
          </a:p>
          <a:p>
            <a:pPr lvl="1">
              <a:spcBef>
                <a:spcPts val="600"/>
              </a:spcBef>
            </a:pPr>
            <a:r>
              <a:rPr lang="en-GB" sz="2000" dirty="0" smtClean="0"/>
              <a:t>Solve (optimisation) model under original objective function – e.g. cost minimisation</a:t>
            </a:r>
          </a:p>
          <a:p>
            <a:pPr lvl="1">
              <a:spcBef>
                <a:spcPts val="600"/>
              </a:spcBef>
            </a:pPr>
            <a:r>
              <a:rPr lang="en-GB" sz="2000" dirty="0" smtClean="0"/>
              <a:t>Set threshold based on this original solution (e.g. +10% of discounted costs)</a:t>
            </a:r>
          </a:p>
          <a:p>
            <a:pPr lvl="1">
              <a:spcBef>
                <a:spcPts val="600"/>
              </a:spcBef>
            </a:pPr>
            <a:r>
              <a:rPr lang="en-GB" sz="2000" dirty="0" smtClean="0"/>
              <a:t>Define new objective function – e.g. minimise fossil fuel imports</a:t>
            </a:r>
          </a:p>
          <a:p>
            <a:pPr lvl="1">
              <a:spcBef>
                <a:spcPts val="600"/>
              </a:spcBef>
            </a:pPr>
            <a:r>
              <a:rPr lang="en-GB" sz="2000" dirty="0" smtClean="0"/>
              <a:t>Search in solution space when also meeting imposed threshold level</a:t>
            </a:r>
          </a:p>
        </p:txBody>
      </p:sp>
      <p:sp>
        <p:nvSpPr>
          <p:cNvPr id="4" name="Slide Number Placeholder 3"/>
          <p:cNvSpPr>
            <a:spLocks noGrp="1"/>
          </p:cNvSpPr>
          <p:nvPr>
            <p:ph type="sldNum" sz="quarter" idx="10"/>
          </p:nvPr>
        </p:nvSpPr>
        <p:spPr/>
        <p:txBody>
          <a:bodyPr/>
          <a:lstStyle/>
          <a:p>
            <a:pPr>
              <a:defRPr/>
            </a:pPr>
            <a:fld id="{1C14B780-4687-4F59-B3BD-7799094D4B4B}"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573206"/>
            <a:ext cx="7620000" cy="645994"/>
          </a:xfrm>
        </p:spPr>
        <p:txBody>
          <a:bodyPr/>
          <a:lstStyle/>
          <a:p>
            <a:r>
              <a:rPr lang="en-US" sz="3400" dirty="0" smtClean="0"/>
              <a:t>Model uncertainty discussion </a:t>
            </a:r>
            <a:r>
              <a:rPr lang="en-US" sz="3400" dirty="0" smtClean="0"/>
              <a:t/>
            </a:r>
            <a:br>
              <a:rPr lang="en-US" sz="3400" dirty="0" smtClean="0"/>
            </a:br>
            <a:endParaRPr lang="en-GB" sz="3400" dirty="0" smtClean="0"/>
          </a:p>
        </p:txBody>
      </p:sp>
      <p:sp>
        <p:nvSpPr>
          <p:cNvPr id="21507" name="Rectangle 1027"/>
          <p:cNvSpPr>
            <a:spLocks noGrp="1" noChangeArrowheads="1"/>
          </p:cNvSpPr>
          <p:nvPr>
            <p:ph type="body" idx="1"/>
          </p:nvPr>
        </p:nvSpPr>
        <p:spPr>
          <a:xfrm>
            <a:off x="457200" y="1514901"/>
            <a:ext cx="8229600" cy="4885899"/>
          </a:xfrm>
        </p:spPr>
        <p:txBody>
          <a:bodyPr/>
          <a:lstStyle/>
          <a:p>
            <a:pPr marL="342900" lvl="1" indent="-342900">
              <a:lnSpc>
                <a:spcPct val="110000"/>
              </a:lnSpc>
              <a:spcBef>
                <a:spcPct val="10000"/>
              </a:spcBef>
              <a:buClrTx/>
              <a:buFontTx/>
              <a:buChar char="•"/>
            </a:pPr>
            <a:r>
              <a:rPr lang="en-GB" sz="2400" dirty="0" smtClean="0">
                <a:cs typeface="Times New Roman" pitchFamily="18" charset="0"/>
              </a:rPr>
              <a:t>Require consistent, integrated storylines</a:t>
            </a:r>
          </a:p>
          <a:p>
            <a:pPr lvl="2">
              <a:lnSpc>
                <a:spcPct val="110000"/>
              </a:lnSpc>
              <a:spcBef>
                <a:spcPct val="10000"/>
              </a:spcBef>
            </a:pPr>
            <a:r>
              <a:rPr lang="en-US" dirty="0" smtClean="0">
                <a:cs typeface="Times New Roman" pitchFamily="18" charset="0"/>
              </a:rPr>
              <a:t>Encompass changing landscape and values</a:t>
            </a:r>
            <a:endParaRPr lang="en-GB" dirty="0" smtClean="0">
              <a:cs typeface="Times New Roman" pitchFamily="18" charset="0"/>
            </a:endParaRPr>
          </a:p>
          <a:p>
            <a:pPr lvl="2">
              <a:lnSpc>
                <a:spcPct val="110000"/>
              </a:lnSpc>
              <a:spcBef>
                <a:spcPct val="10000"/>
              </a:spcBef>
            </a:pPr>
            <a:r>
              <a:rPr lang="en-GB" dirty="0" smtClean="0">
                <a:cs typeface="Times New Roman" pitchFamily="18" charset="0"/>
              </a:rPr>
              <a:t>Check for actors role and transitional feasibility</a:t>
            </a:r>
          </a:p>
          <a:p>
            <a:pPr>
              <a:lnSpc>
                <a:spcPct val="110000"/>
              </a:lnSpc>
              <a:spcBef>
                <a:spcPct val="10000"/>
              </a:spcBef>
            </a:pPr>
            <a:r>
              <a:rPr lang="en-US" sz="2400" dirty="0" smtClean="0">
                <a:cs typeface="Times New Roman" pitchFamily="18" charset="0"/>
              </a:rPr>
              <a:t>Sensitivity analysis on parametric uncertainties</a:t>
            </a:r>
          </a:p>
          <a:p>
            <a:pPr>
              <a:lnSpc>
                <a:spcPct val="110000"/>
              </a:lnSpc>
              <a:spcBef>
                <a:spcPct val="10000"/>
              </a:spcBef>
            </a:pPr>
            <a:r>
              <a:rPr lang="en-US" sz="2400" dirty="0" smtClean="0">
                <a:cs typeface="Times New Roman" pitchFamily="18" charset="0"/>
              </a:rPr>
              <a:t>Probabilistic approaches to random variability</a:t>
            </a:r>
            <a:endParaRPr lang="en-US" sz="2000" dirty="0" smtClean="0">
              <a:cs typeface="Times New Roman" pitchFamily="18" charset="0"/>
            </a:endParaRPr>
          </a:p>
          <a:p>
            <a:pPr>
              <a:lnSpc>
                <a:spcPct val="110000"/>
              </a:lnSpc>
              <a:spcBef>
                <a:spcPct val="10000"/>
              </a:spcBef>
            </a:pPr>
            <a:r>
              <a:rPr lang="en-US" sz="2400" dirty="0" smtClean="0">
                <a:cs typeface="Times New Roman" pitchFamily="18" charset="0"/>
              </a:rPr>
              <a:t>Investigation of model structural uncertainty</a:t>
            </a:r>
          </a:p>
          <a:p>
            <a:pPr>
              <a:lnSpc>
                <a:spcPct val="110000"/>
              </a:lnSpc>
              <a:spcBef>
                <a:spcPct val="10000"/>
              </a:spcBef>
            </a:pPr>
            <a:r>
              <a:rPr lang="en-US" sz="2400" dirty="0" smtClean="0">
                <a:cs typeface="Times New Roman" pitchFamily="18" charset="0"/>
              </a:rPr>
              <a:t>Policy</a:t>
            </a:r>
            <a:r>
              <a:rPr lang="en-GB" sz="2400" dirty="0" smtClean="0">
                <a:cs typeface="Times New Roman" pitchFamily="18" charset="0"/>
              </a:rPr>
              <a:t> must be explicitly cognisant of future uncertainties</a:t>
            </a:r>
            <a:endParaRPr lang="en-US" sz="2400" dirty="0" smtClean="0">
              <a:cs typeface="Times New Roman" pitchFamily="18" charset="0"/>
            </a:endParaRPr>
          </a:p>
          <a:p>
            <a:pPr lvl="2">
              <a:lnSpc>
                <a:spcPct val="110000"/>
              </a:lnSpc>
              <a:spcBef>
                <a:spcPct val="10000"/>
              </a:spcBef>
            </a:pPr>
            <a:r>
              <a:rPr lang="en-US" dirty="0" smtClean="0">
                <a:cs typeface="Times New Roman" pitchFamily="18" charset="0"/>
              </a:rPr>
              <a:t>Balanced</a:t>
            </a:r>
            <a:r>
              <a:rPr lang="en-GB" dirty="0" smtClean="0">
                <a:cs typeface="Times New Roman" pitchFamily="18" charset="0"/>
              </a:rPr>
              <a:t> consistency in carbon pricing, technological development and non-price barrier removal </a:t>
            </a:r>
            <a:endParaRPr lang="en-US" dirty="0" smtClean="0">
              <a:cs typeface="Times New Roman" pitchFamily="18" charset="0"/>
            </a:endParaRPr>
          </a:p>
          <a:p>
            <a:pPr lvl="2">
              <a:lnSpc>
                <a:spcPct val="110000"/>
              </a:lnSpc>
              <a:spcBef>
                <a:spcPct val="10000"/>
              </a:spcBef>
            </a:pPr>
            <a:r>
              <a:rPr lang="en-US" dirty="0" smtClean="0">
                <a:cs typeface="Times New Roman" pitchFamily="18" charset="0"/>
              </a:rPr>
              <a:t>Retain</a:t>
            </a:r>
            <a:r>
              <a:rPr lang="en-GB" dirty="0" smtClean="0">
                <a:cs typeface="Times New Roman" pitchFamily="18" charset="0"/>
              </a:rPr>
              <a:t> an iterative element to stringent CO</a:t>
            </a:r>
            <a:r>
              <a:rPr lang="en-GB" baseline="-30000" dirty="0" smtClean="0">
                <a:cs typeface="Times New Roman" pitchFamily="18" charset="0"/>
              </a:rPr>
              <a:t>2</a:t>
            </a:r>
            <a:r>
              <a:rPr lang="en-GB" dirty="0" smtClean="0">
                <a:cs typeface="Times New Roman" pitchFamily="18" charset="0"/>
              </a:rPr>
              <a:t> reduction policy, under path dependency</a:t>
            </a:r>
            <a:endParaRPr lang="en-GB" dirty="0" smtClean="0"/>
          </a:p>
        </p:txBody>
      </p:sp>
      <p:sp>
        <p:nvSpPr>
          <p:cNvPr id="4" name="Slide Number Placeholder 3"/>
          <p:cNvSpPr>
            <a:spLocks noGrp="1"/>
          </p:cNvSpPr>
          <p:nvPr>
            <p:ph type="sldNum" sz="quarter" idx="10"/>
          </p:nvPr>
        </p:nvSpPr>
        <p:spPr/>
        <p:txBody>
          <a:bodyPr/>
          <a:lstStyle/>
          <a:p>
            <a:pPr>
              <a:defRPr/>
            </a:pPr>
            <a:fld id="{1C14B780-4687-4F59-B3BD-7799094D4B4B}"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a:xfrm>
            <a:off x="6553200" y="6245225"/>
            <a:ext cx="2133600" cy="476250"/>
          </a:xfrm>
        </p:spPr>
        <p:txBody>
          <a:bodyPr/>
          <a:lstStyle/>
          <a:p>
            <a:pPr>
              <a:defRPr/>
            </a:pPr>
            <a:fld id="{10CE6485-EDEF-45DC-B0B1-A5E9652E3512}" type="slidenum">
              <a:rPr lang="en-US"/>
              <a:pPr>
                <a:defRPr/>
              </a:pPr>
              <a:t>35</a:t>
            </a:fld>
            <a:endParaRPr lang="en-US" dirty="0"/>
          </a:p>
        </p:txBody>
      </p:sp>
      <p:sp>
        <p:nvSpPr>
          <p:cNvPr id="39939" name="Rectangle 2"/>
          <p:cNvSpPr>
            <a:spLocks noGrp="1" noChangeArrowheads="1"/>
          </p:cNvSpPr>
          <p:nvPr>
            <p:ph type="body" idx="1"/>
          </p:nvPr>
        </p:nvSpPr>
        <p:spPr>
          <a:xfrm>
            <a:off x="395288" y="1285875"/>
            <a:ext cx="8497887" cy="4786313"/>
          </a:xfrm>
        </p:spPr>
        <p:txBody>
          <a:bodyPr/>
          <a:lstStyle/>
          <a:p>
            <a:pPr>
              <a:spcBef>
                <a:spcPts val="600"/>
              </a:spcBef>
              <a:defRPr/>
            </a:pPr>
            <a:r>
              <a:rPr lang="en-GB" sz="2400" dirty="0" smtClean="0"/>
              <a:t>Let the research issue drive the model</a:t>
            </a:r>
          </a:p>
          <a:p>
            <a:pPr>
              <a:spcBef>
                <a:spcPts val="600"/>
              </a:spcBef>
              <a:defRPr/>
            </a:pPr>
            <a:r>
              <a:rPr lang="en-GB" sz="2400" dirty="0" smtClean="0"/>
              <a:t>Different categories of models all have strengths and weaknesses</a:t>
            </a:r>
          </a:p>
          <a:p>
            <a:pPr lvl="1">
              <a:spcBef>
                <a:spcPts val="600"/>
              </a:spcBef>
              <a:defRPr/>
            </a:pPr>
            <a:r>
              <a:rPr lang="en-GB" sz="2000" dirty="0" smtClean="0"/>
              <a:t>Consider a consistent combination of models (linked or not)</a:t>
            </a:r>
          </a:p>
          <a:p>
            <a:pPr>
              <a:spcBef>
                <a:spcPts val="600"/>
              </a:spcBef>
              <a:defRPr/>
            </a:pPr>
            <a:r>
              <a:rPr lang="en-GB" sz="2400" dirty="0" smtClean="0"/>
              <a:t>Worry about </a:t>
            </a:r>
          </a:p>
          <a:p>
            <a:pPr lvl="1">
              <a:spcBef>
                <a:spcPts val="600"/>
              </a:spcBef>
              <a:defRPr/>
            </a:pPr>
            <a:r>
              <a:rPr lang="en-GB" sz="2000" dirty="0" smtClean="0"/>
              <a:t>Technology, Behaviour, Macro impacts, Scale, Time,</a:t>
            </a:r>
          </a:p>
          <a:p>
            <a:pPr>
              <a:spcBef>
                <a:spcPts val="600"/>
              </a:spcBef>
              <a:defRPr/>
            </a:pPr>
            <a:r>
              <a:rPr lang="en-GB" sz="2400" dirty="0" smtClean="0"/>
              <a:t>Be explicit in regards to Uncertainty</a:t>
            </a:r>
          </a:p>
          <a:p>
            <a:pPr marL="363538" indent="-363538" eaLnBrk="1" hangingPunct="1">
              <a:spcBef>
                <a:spcPts val="600"/>
              </a:spcBef>
              <a:defRPr/>
            </a:pPr>
            <a:r>
              <a:rPr lang="en-GB" sz="2400" dirty="0" smtClean="0"/>
              <a:t>But increasing computing power can lead to over-complication, beyond ability to understand and critique</a:t>
            </a:r>
          </a:p>
          <a:p>
            <a:pPr marL="763588" lvl="1" indent="-363538" eaLnBrk="1" hangingPunct="1">
              <a:spcBef>
                <a:spcPts val="600"/>
              </a:spcBef>
              <a:defRPr/>
            </a:pPr>
            <a:endParaRPr lang="en-GB" sz="1400" dirty="0" smtClean="0"/>
          </a:p>
          <a:p>
            <a:pPr marL="763588" lvl="1" indent="-363538" eaLnBrk="1" hangingPunct="1">
              <a:spcBef>
                <a:spcPts val="600"/>
              </a:spcBef>
              <a:buFontTx/>
              <a:buNone/>
              <a:defRPr/>
            </a:pPr>
            <a:r>
              <a:rPr lang="en-GB" b="1" i="1" dirty="0" smtClean="0">
                <a:solidFill>
                  <a:schemeClr val="tx2"/>
                </a:solidFill>
              </a:rPr>
              <a:t>Model to generate insights, not just numbers</a:t>
            </a:r>
          </a:p>
          <a:p>
            <a:pPr marL="609600" indent="-609600" eaLnBrk="1" hangingPunct="1">
              <a:spcBef>
                <a:spcPts val="600"/>
              </a:spcBef>
              <a:defRPr/>
            </a:pPr>
            <a:endParaRPr lang="en-GB" sz="2400" dirty="0" smtClean="0"/>
          </a:p>
        </p:txBody>
      </p:sp>
      <p:sp>
        <p:nvSpPr>
          <p:cNvPr id="28676" name="Text Box 3"/>
          <p:cNvSpPr txBox="1">
            <a:spLocks noChangeArrowheads="1"/>
          </p:cNvSpPr>
          <p:nvPr/>
        </p:nvSpPr>
        <p:spPr bwMode="auto">
          <a:xfrm>
            <a:off x="857250" y="428625"/>
            <a:ext cx="7072313" cy="584200"/>
          </a:xfrm>
          <a:prstGeom prst="rect">
            <a:avLst/>
          </a:prstGeom>
          <a:noFill/>
          <a:ln w="9525" algn="ctr">
            <a:noFill/>
            <a:miter lim="800000"/>
            <a:headEnd/>
            <a:tailEnd/>
          </a:ln>
        </p:spPr>
        <p:txBody>
          <a:bodyPr>
            <a:spAutoFit/>
          </a:bodyPr>
          <a:lstStyle/>
          <a:p>
            <a:pPr marL="342900" indent="-342900">
              <a:spcBef>
                <a:spcPct val="50000"/>
              </a:spcBef>
              <a:defRPr/>
            </a:pPr>
            <a:r>
              <a:rPr lang="en-GB" sz="3200" b="1" dirty="0">
                <a:solidFill>
                  <a:schemeClr val="tx2"/>
                </a:solidFill>
                <a:latin typeface="+mj-lt"/>
              </a:rPr>
              <a:t>Conclusions for good E4 modelling</a:t>
            </a:r>
            <a:endParaRPr lang="en-US" sz="2800" b="1" dirty="0">
              <a:solidFill>
                <a:schemeClr val="tx2"/>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dirty="0" smtClean="0"/>
          </a:p>
        </p:txBody>
      </p:sp>
      <p:sp>
        <p:nvSpPr>
          <p:cNvPr id="23555" name="Content Placeholder 2"/>
          <p:cNvSpPr>
            <a:spLocks noGrp="1"/>
          </p:cNvSpPr>
          <p:nvPr>
            <p:ph idx="1"/>
          </p:nvPr>
        </p:nvSpPr>
        <p:spPr/>
        <p:txBody>
          <a:bodyPr/>
          <a:lstStyle/>
          <a:p>
            <a:pPr algn="ctr">
              <a:buFontTx/>
              <a:buNone/>
            </a:pPr>
            <a:r>
              <a:rPr lang="en-GB" sz="7200" b="1" dirty="0" smtClean="0"/>
              <a:t>SEMINAR BREAK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714375" y="533400"/>
            <a:ext cx="7620000" cy="890588"/>
          </a:xfrm>
        </p:spPr>
        <p:txBody>
          <a:bodyPr/>
          <a:lstStyle/>
          <a:p>
            <a:r>
              <a:rPr lang="en-GB" sz="3200" dirty="0" smtClean="0">
                <a:cs typeface="Times New Roman" pitchFamily="18" charset="0"/>
              </a:rPr>
              <a:t>MARKAL modelling for </a:t>
            </a:r>
            <a:r>
              <a:rPr lang="en-US" sz="3200" dirty="0" smtClean="0">
                <a:cs typeface="Times New Roman" pitchFamily="18" charset="0"/>
              </a:rPr>
              <a:t>UK </a:t>
            </a:r>
            <a:r>
              <a:rPr lang="en-GB" sz="3200" dirty="0" smtClean="0">
                <a:cs typeface="Times New Roman" pitchFamily="18" charset="0"/>
              </a:rPr>
              <a:t>policy</a:t>
            </a:r>
            <a:endParaRPr lang="en-US" sz="3200" dirty="0" smtClean="0">
              <a:cs typeface="Times New Roman" pitchFamily="18" charset="0"/>
            </a:endParaRPr>
          </a:p>
        </p:txBody>
      </p:sp>
      <p:grpSp>
        <p:nvGrpSpPr>
          <p:cNvPr id="32771" name="Group 29"/>
          <p:cNvGrpSpPr>
            <a:grpSpLocks/>
          </p:cNvGrpSpPr>
          <p:nvPr/>
        </p:nvGrpSpPr>
        <p:grpSpPr bwMode="auto">
          <a:xfrm>
            <a:off x="285750" y="1443038"/>
            <a:ext cx="8680450" cy="5033962"/>
            <a:chOff x="323850" y="1652573"/>
            <a:chExt cx="8680889" cy="5033977"/>
          </a:xfrm>
        </p:grpSpPr>
        <p:sp>
          <p:nvSpPr>
            <p:cNvPr id="32777" name="Text Box 6"/>
            <p:cNvSpPr txBox="1">
              <a:spLocks noChangeArrowheads="1"/>
            </p:cNvSpPr>
            <p:nvPr/>
          </p:nvSpPr>
          <p:spPr bwMode="auto">
            <a:xfrm>
              <a:off x="1910490" y="2532063"/>
              <a:ext cx="1079500" cy="320675"/>
            </a:xfrm>
            <a:prstGeom prst="rect">
              <a:avLst/>
            </a:prstGeom>
            <a:noFill/>
            <a:ln w="9525">
              <a:noFill/>
              <a:miter lim="800000"/>
              <a:headEnd/>
              <a:tailEnd/>
            </a:ln>
          </p:spPr>
          <p:txBody>
            <a:bodyPr>
              <a:spAutoFit/>
            </a:bodyPr>
            <a:lstStyle/>
            <a:p>
              <a:pPr algn="ctr">
                <a:spcBef>
                  <a:spcPct val="50000"/>
                </a:spcBef>
              </a:pPr>
              <a:r>
                <a:rPr lang="en-GB" sz="1500" b="1" dirty="0"/>
                <a:t>EWP 03</a:t>
              </a:r>
              <a:endParaRPr lang="en-US" sz="1500" b="1" dirty="0"/>
            </a:p>
          </p:txBody>
        </p:sp>
        <p:sp>
          <p:nvSpPr>
            <p:cNvPr id="32778" name="Text Box 7"/>
            <p:cNvSpPr txBox="1">
              <a:spLocks noChangeArrowheads="1"/>
            </p:cNvSpPr>
            <p:nvPr/>
          </p:nvSpPr>
          <p:spPr bwMode="auto">
            <a:xfrm>
              <a:off x="3080588" y="2420938"/>
              <a:ext cx="1079500" cy="549275"/>
            </a:xfrm>
            <a:prstGeom prst="rect">
              <a:avLst/>
            </a:prstGeom>
            <a:noFill/>
            <a:ln w="9525">
              <a:noFill/>
              <a:miter lim="800000"/>
              <a:headEnd/>
              <a:tailEnd/>
            </a:ln>
          </p:spPr>
          <p:txBody>
            <a:bodyPr>
              <a:spAutoFit/>
            </a:bodyPr>
            <a:lstStyle/>
            <a:p>
              <a:pPr algn="ctr">
                <a:spcBef>
                  <a:spcPct val="50000"/>
                </a:spcBef>
              </a:pPr>
              <a:r>
                <a:rPr lang="en-GB" sz="1500" b="1" dirty="0"/>
                <a:t>CAT Strategy</a:t>
              </a:r>
              <a:endParaRPr lang="en-US" sz="1500" b="1" dirty="0"/>
            </a:p>
          </p:txBody>
        </p:sp>
        <p:sp>
          <p:nvSpPr>
            <p:cNvPr id="32779" name="Text Box 8"/>
            <p:cNvSpPr txBox="1">
              <a:spLocks noChangeArrowheads="1"/>
            </p:cNvSpPr>
            <p:nvPr/>
          </p:nvSpPr>
          <p:spPr bwMode="auto">
            <a:xfrm>
              <a:off x="4312687" y="2516649"/>
              <a:ext cx="1439863" cy="323166"/>
            </a:xfrm>
            <a:prstGeom prst="rect">
              <a:avLst/>
            </a:prstGeom>
            <a:noFill/>
            <a:ln w="9525">
              <a:noFill/>
              <a:miter lim="800000"/>
              <a:headEnd/>
              <a:tailEnd/>
            </a:ln>
          </p:spPr>
          <p:txBody>
            <a:bodyPr>
              <a:spAutoFit/>
            </a:bodyPr>
            <a:lstStyle/>
            <a:p>
              <a:pPr algn="ctr">
                <a:spcBef>
                  <a:spcPct val="50000"/>
                </a:spcBef>
              </a:pPr>
              <a:r>
                <a:rPr lang="en-GB" sz="1500" b="1" dirty="0"/>
                <a:t>Energy Review</a:t>
              </a:r>
              <a:endParaRPr lang="en-US" sz="1500" b="1" dirty="0"/>
            </a:p>
          </p:txBody>
        </p:sp>
        <p:sp>
          <p:nvSpPr>
            <p:cNvPr id="32780" name="Text Box 9"/>
            <p:cNvSpPr txBox="1">
              <a:spLocks noChangeArrowheads="1"/>
            </p:cNvSpPr>
            <p:nvPr/>
          </p:nvSpPr>
          <p:spPr bwMode="auto">
            <a:xfrm>
              <a:off x="5644952" y="2530475"/>
              <a:ext cx="1079500" cy="320675"/>
            </a:xfrm>
            <a:prstGeom prst="rect">
              <a:avLst/>
            </a:prstGeom>
            <a:noFill/>
            <a:ln w="9525">
              <a:noFill/>
              <a:miter lim="800000"/>
              <a:headEnd/>
              <a:tailEnd/>
            </a:ln>
          </p:spPr>
          <p:txBody>
            <a:bodyPr>
              <a:spAutoFit/>
            </a:bodyPr>
            <a:lstStyle/>
            <a:p>
              <a:pPr algn="ctr">
                <a:spcBef>
                  <a:spcPct val="50000"/>
                </a:spcBef>
              </a:pPr>
              <a:r>
                <a:rPr lang="en-GB" sz="1500" b="1" dirty="0"/>
                <a:t>EWP 07</a:t>
              </a:r>
              <a:endParaRPr lang="en-US" sz="1500" b="1" dirty="0"/>
            </a:p>
          </p:txBody>
        </p:sp>
        <p:sp>
          <p:nvSpPr>
            <p:cNvPr id="32781" name="Text Box 10"/>
            <p:cNvSpPr txBox="1">
              <a:spLocks noChangeArrowheads="1"/>
            </p:cNvSpPr>
            <p:nvPr/>
          </p:nvSpPr>
          <p:spPr bwMode="auto">
            <a:xfrm>
              <a:off x="6660996" y="2532063"/>
              <a:ext cx="1079500" cy="320675"/>
            </a:xfrm>
            <a:prstGeom prst="rect">
              <a:avLst/>
            </a:prstGeom>
            <a:noFill/>
            <a:ln w="9525">
              <a:noFill/>
              <a:miter lim="800000"/>
              <a:headEnd/>
              <a:tailEnd/>
            </a:ln>
          </p:spPr>
          <p:txBody>
            <a:bodyPr>
              <a:spAutoFit/>
            </a:bodyPr>
            <a:lstStyle/>
            <a:p>
              <a:pPr algn="ctr">
                <a:spcBef>
                  <a:spcPct val="50000"/>
                </a:spcBef>
              </a:pPr>
              <a:r>
                <a:rPr lang="en-GB" sz="1500" b="1" dirty="0"/>
                <a:t>CC </a:t>
              </a:r>
              <a:r>
                <a:rPr lang="en-GB" sz="1500" b="1" dirty="0" smtClean="0"/>
                <a:t>Bill</a:t>
              </a:r>
              <a:endParaRPr lang="en-US" sz="1500" b="1" dirty="0"/>
            </a:p>
          </p:txBody>
        </p:sp>
        <p:sp>
          <p:nvSpPr>
            <p:cNvPr id="32782" name="Line 11"/>
            <p:cNvSpPr>
              <a:spLocks noChangeShapeType="1"/>
            </p:cNvSpPr>
            <p:nvPr/>
          </p:nvSpPr>
          <p:spPr bwMode="auto">
            <a:xfrm>
              <a:off x="1476375" y="2420938"/>
              <a:ext cx="6696075" cy="0"/>
            </a:xfrm>
            <a:prstGeom prst="line">
              <a:avLst/>
            </a:prstGeom>
            <a:noFill/>
            <a:ln w="9525">
              <a:solidFill>
                <a:schemeClr val="tx1"/>
              </a:solidFill>
              <a:round/>
              <a:headEnd/>
              <a:tailEnd/>
            </a:ln>
          </p:spPr>
          <p:txBody>
            <a:bodyPr/>
            <a:lstStyle/>
            <a:p>
              <a:endParaRPr lang="en-GB" dirty="0"/>
            </a:p>
          </p:txBody>
        </p:sp>
        <p:sp>
          <p:nvSpPr>
            <p:cNvPr id="32783" name="Line 12"/>
            <p:cNvSpPr>
              <a:spLocks noChangeShapeType="1"/>
            </p:cNvSpPr>
            <p:nvPr/>
          </p:nvSpPr>
          <p:spPr bwMode="auto">
            <a:xfrm>
              <a:off x="1476375" y="3133680"/>
              <a:ext cx="6696075" cy="0"/>
            </a:xfrm>
            <a:prstGeom prst="line">
              <a:avLst/>
            </a:prstGeom>
            <a:noFill/>
            <a:ln w="9525">
              <a:solidFill>
                <a:schemeClr val="tx1"/>
              </a:solidFill>
              <a:round/>
              <a:headEnd/>
              <a:tailEnd/>
            </a:ln>
          </p:spPr>
          <p:txBody>
            <a:bodyPr/>
            <a:lstStyle/>
            <a:p>
              <a:endParaRPr lang="en-GB" dirty="0"/>
            </a:p>
          </p:txBody>
        </p:sp>
        <p:sp>
          <p:nvSpPr>
            <p:cNvPr id="32784" name="Text Box 23"/>
            <p:cNvSpPr txBox="1">
              <a:spLocks noChangeArrowheads="1"/>
            </p:cNvSpPr>
            <p:nvPr/>
          </p:nvSpPr>
          <p:spPr bwMode="auto">
            <a:xfrm>
              <a:off x="1403350" y="1724025"/>
              <a:ext cx="863600" cy="336550"/>
            </a:xfrm>
            <a:prstGeom prst="rect">
              <a:avLst/>
            </a:prstGeom>
            <a:noFill/>
            <a:ln w="9525">
              <a:noFill/>
              <a:miter lim="800000"/>
              <a:headEnd/>
              <a:tailEnd/>
            </a:ln>
          </p:spPr>
          <p:txBody>
            <a:bodyPr>
              <a:spAutoFit/>
            </a:bodyPr>
            <a:lstStyle/>
            <a:p>
              <a:pPr>
                <a:spcBef>
                  <a:spcPct val="50000"/>
                </a:spcBef>
              </a:pPr>
              <a:r>
                <a:rPr lang="en-GB" sz="1600" b="1" dirty="0">
                  <a:solidFill>
                    <a:srgbClr val="0000FF"/>
                  </a:solidFill>
                </a:rPr>
                <a:t>2000</a:t>
              </a:r>
              <a:endParaRPr lang="en-US" sz="1600" b="1" dirty="0">
                <a:solidFill>
                  <a:srgbClr val="0000FF"/>
                </a:solidFill>
              </a:endParaRPr>
            </a:p>
          </p:txBody>
        </p:sp>
        <p:sp>
          <p:nvSpPr>
            <p:cNvPr id="32785" name="Text Box 24"/>
            <p:cNvSpPr txBox="1">
              <a:spLocks noChangeArrowheads="1"/>
            </p:cNvSpPr>
            <p:nvPr/>
          </p:nvSpPr>
          <p:spPr bwMode="auto">
            <a:xfrm>
              <a:off x="7030878" y="1652573"/>
              <a:ext cx="863600" cy="336550"/>
            </a:xfrm>
            <a:prstGeom prst="rect">
              <a:avLst/>
            </a:prstGeom>
            <a:noFill/>
            <a:ln w="9525">
              <a:noFill/>
              <a:miter lim="800000"/>
              <a:headEnd/>
              <a:tailEnd/>
            </a:ln>
          </p:spPr>
          <p:txBody>
            <a:bodyPr>
              <a:spAutoFit/>
            </a:bodyPr>
            <a:lstStyle/>
            <a:p>
              <a:pPr>
                <a:spcBef>
                  <a:spcPct val="50000"/>
                </a:spcBef>
              </a:pPr>
              <a:r>
                <a:rPr lang="en-GB" sz="1600" b="1" dirty="0">
                  <a:solidFill>
                    <a:srgbClr val="0000FF"/>
                  </a:solidFill>
                </a:rPr>
                <a:t>2008</a:t>
              </a:r>
              <a:endParaRPr lang="en-US" sz="1600" b="1" dirty="0">
                <a:solidFill>
                  <a:srgbClr val="0000FF"/>
                </a:solidFill>
              </a:endParaRPr>
            </a:p>
          </p:txBody>
        </p:sp>
        <p:sp>
          <p:nvSpPr>
            <p:cNvPr id="32786" name="Text Box 32"/>
            <p:cNvSpPr txBox="1">
              <a:spLocks noChangeArrowheads="1"/>
            </p:cNvSpPr>
            <p:nvPr/>
          </p:nvSpPr>
          <p:spPr bwMode="auto">
            <a:xfrm>
              <a:off x="1900921" y="3351213"/>
              <a:ext cx="792163" cy="346075"/>
            </a:xfrm>
            <a:prstGeom prst="rect">
              <a:avLst/>
            </a:prstGeom>
            <a:solidFill>
              <a:srgbClr val="0000FF"/>
            </a:solidFill>
            <a:ln w="9525">
              <a:solidFill>
                <a:schemeClr val="tx1"/>
              </a:solidFill>
              <a:miter lim="800000"/>
              <a:headEnd/>
              <a:tailEnd/>
            </a:ln>
          </p:spPr>
          <p:txBody>
            <a:bodyPr>
              <a:spAutoFit/>
            </a:bodyPr>
            <a:lstStyle/>
            <a:p>
              <a:pPr algn="ctr">
                <a:spcBef>
                  <a:spcPct val="50000"/>
                </a:spcBef>
              </a:pPr>
              <a:r>
                <a:rPr lang="en-GB" sz="1600" b="1" dirty="0">
                  <a:solidFill>
                    <a:schemeClr val="bg1"/>
                  </a:solidFill>
                </a:rPr>
                <a:t>STND</a:t>
              </a:r>
              <a:endParaRPr lang="en-US" sz="1600" b="1" dirty="0">
                <a:solidFill>
                  <a:schemeClr val="bg1"/>
                </a:solidFill>
              </a:endParaRPr>
            </a:p>
          </p:txBody>
        </p:sp>
        <p:sp>
          <p:nvSpPr>
            <p:cNvPr id="32787" name="Text Box 33"/>
            <p:cNvSpPr txBox="1">
              <a:spLocks noChangeArrowheads="1"/>
            </p:cNvSpPr>
            <p:nvPr/>
          </p:nvSpPr>
          <p:spPr bwMode="auto">
            <a:xfrm>
              <a:off x="3217069" y="3357563"/>
              <a:ext cx="792163" cy="346075"/>
            </a:xfrm>
            <a:prstGeom prst="rect">
              <a:avLst/>
            </a:prstGeom>
            <a:solidFill>
              <a:srgbClr val="0000FF"/>
            </a:solidFill>
            <a:ln w="9525">
              <a:solidFill>
                <a:schemeClr val="tx1"/>
              </a:solidFill>
              <a:miter lim="800000"/>
              <a:headEnd/>
              <a:tailEnd/>
            </a:ln>
          </p:spPr>
          <p:txBody>
            <a:bodyPr>
              <a:spAutoFit/>
            </a:bodyPr>
            <a:lstStyle/>
            <a:p>
              <a:pPr algn="ctr">
                <a:spcBef>
                  <a:spcPct val="50000"/>
                </a:spcBef>
              </a:pPr>
              <a:r>
                <a:rPr lang="en-GB" sz="1600" b="1" dirty="0">
                  <a:solidFill>
                    <a:schemeClr val="bg1"/>
                  </a:solidFill>
                </a:rPr>
                <a:t>STND</a:t>
              </a:r>
              <a:endParaRPr lang="en-US" sz="1600" b="1" dirty="0">
                <a:solidFill>
                  <a:schemeClr val="bg1"/>
                </a:solidFill>
              </a:endParaRPr>
            </a:p>
          </p:txBody>
        </p:sp>
        <p:sp>
          <p:nvSpPr>
            <p:cNvPr id="32788" name="Text Box 34"/>
            <p:cNvSpPr txBox="1">
              <a:spLocks noChangeArrowheads="1"/>
            </p:cNvSpPr>
            <p:nvPr/>
          </p:nvSpPr>
          <p:spPr bwMode="auto">
            <a:xfrm>
              <a:off x="5075238" y="3302971"/>
              <a:ext cx="1800435" cy="346075"/>
            </a:xfrm>
            <a:prstGeom prst="rect">
              <a:avLst/>
            </a:prstGeom>
            <a:solidFill>
              <a:srgbClr val="0000FF"/>
            </a:solidFill>
            <a:ln w="9525">
              <a:solidFill>
                <a:schemeClr val="tx1"/>
              </a:solidFill>
              <a:miter lim="800000"/>
              <a:headEnd/>
              <a:tailEnd/>
            </a:ln>
          </p:spPr>
          <p:txBody>
            <a:bodyPr>
              <a:spAutoFit/>
            </a:bodyPr>
            <a:lstStyle/>
            <a:p>
              <a:pPr algn="ctr">
                <a:spcBef>
                  <a:spcPct val="50000"/>
                </a:spcBef>
              </a:pPr>
              <a:r>
                <a:rPr lang="en-GB" sz="1600" b="1" dirty="0">
                  <a:solidFill>
                    <a:schemeClr val="bg1"/>
                  </a:solidFill>
                </a:rPr>
                <a:t>MACRO</a:t>
              </a:r>
              <a:endParaRPr lang="en-US" sz="1600" b="1" dirty="0">
                <a:solidFill>
                  <a:schemeClr val="bg1"/>
                </a:solidFill>
              </a:endParaRPr>
            </a:p>
          </p:txBody>
        </p:sp>
        <p:sp>
          <p:nvSpPr>
            <p:cNvPr id="32789" name="Text Box 35"/>
            <p:cNvSpPr txBox="1">
              <a:spLocks noChangeArrowheads="1"/>
            </p:cNvSpPr>
            <p:nvPr/>
          </p:nvSpPr>
          <p:spPr bwMode="auto">
            <a:xfrm>
              <a:off x="6916618" y="3208073"/>
              <a:ext cx="2088121" cy="346075"/>
            </a:xfrm>
            <a:prstGeom prst="rect">
              <a:avLst/>
            </a:prstGeom>
            <a:solidFill>
              <a:srgbClr val="0000FF"/>
            </a:solidFill>
            <a:ln w="9525">
              <a:solidFill>
                <a:schemeClr val="tx1"/>
              </a:solidFill>
              <a:miter lim="800000"/>
              <a:headEnd/>
              <a:tailEnd/>
            </a:ln>
          </p:spPr>
          <p:txBody>
            <a:bodyPr>
              <a:spAutoFit/>
            </a:bodyPr>
            <a:lstStyle/>
            <a:p>
              <a:pPr algn="ctr">
                <a:spcBef>
                  <a:spcPct val="50000"/>
                </a:spcBef>
              </a:pPr>
              <a:r>
                <a:rPr lang="en-GB" sz="1600" b="1" dirty="0">
                  <a:solidFill>
                    <a:schemeClr val="bg1"/>
                  </a:solidFill>
                </a:rPr>
                <a:t>MED</a:t>
              </a:r>
              <a:endParaRPr lang="en-US" sz="1600" b="1" dirty="0">
                <a:solidFill>
                  <a:schemeClr val="bg1"/>
                </a:solidFill>
              </a:endParaRPr>
            </a:p>
          </p:txBody>
        </p:sp>
        <p:sp>
          <p:nvSpPr>
            <p:cNvPr id="32790" name="Text Box 36"/>
            <p:cNvSpPr txBox="1">
              <a:spLocks noChangeArrowheads="1"/>
            </p:cNvSpPr>
            <p:nvPr/>
          </p:nvSpPr>
          <p:spPr bwMode="auto">
            <a:xfrm>
              <a:off x="4787900" y="4606925"/>
              <a:ext cx="4216839" cy="615555"/>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en-GB" sz="2000" b="1" dirty="0"/>
                <a:t>   UKERC, </a:t>
              </a:r>
              <a:r>
                <a:rPr lang="en-GB" sz="1400" b="1" dirty="0"/>
                <a:t>Research council projects, UK-Japan LCS , Ofgem, NGOs etc</a:t>
              </a:r>
              <a:endParaRPr lang="en-US" sz="2000" b="1" dirty="0"/>
            </a:p>
          </p:txBody>
        </p:sp>
        <p:sp>
          <p:nvSpPr>
            <p:cNvPr id="32791" name="Text Box 37"/>
            <p:cNvSpPr txBox="1">
              <a:spLocks noChangeArrowheads="1"/>
            </p:cNvSpPr>
            <p:nvPr/>
          </p:nvSpPr>
          <p:spPr bwMode="auto">
            <a:xfrm>
              <a:off x="1547813" y="4679950"/>
              <a:ext cx="3024187" cy="330200"/>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en-GB" sz="1500" b="1" dirty="0"/>
                <a:t>UK Government</a:t>
              </a:r>
              <a:endParaRPr lang="en-US" sz="1500" b="1" dirty="0"/>
            </a:p>
          </p:txBody>
        </p:sp>
        <p:sp>
          <p:nvSpPr>
            <p:cNvPr id="32792" name="Text Box 38"/>
            <p:cNvSpPr txBox="1">
              <a:spLocks noChangeArrowheads="1"/>
            </p:cNvSpPr>
            <p:nvPr/>
          </p:nvSpPr>
          <p:spPr bwMode="auto">
            <a:xfrm>
              <a:off x="4787900" y="4246563"/>
              <a:ext cx="4189544" cy="307778"/>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en-GB" sz="1200" b="1" dirty="0"/>
                <a:t>      </a:t>
              </a:r>
              <a:r>
                <a:rPr lang="en-GB" sz="1400" b="1" dirty="0"/>
                <a:t>UK Government, CCC</a:t>
              </a:r>
              <a:endParaRPr lang="en-US" sz="1200" b="1" dirty="0"/>
            </a:p>
          </p:txBody>
        </p:sp>
        <p:sp>
          <p:nvSpPr>
            <p:cNvPr id="32793" name="Line 39"/>
            <p:cNvSpPr>
              <a:spLocks noChangeShapeType="1"/>
            </p:cNvSpPr>
            <p:nvPr/>
          </p:nvSpPr>
          <p:spPr bwMode="auto">
            <a:xfrm flipV="1">
              <a:off x="395258" y="2152640"/>
              <a:ext cx="8572590" cy="45719"/>
            </a:xfrm>
            <a:prstGeom prst="line">
              <a:avLst/>
            </a:prstGeom>
            <a:noFill/>
            <a:ln w="63500">
              <a:solidFill>
                <a:srgbClr val="FF0000"/>
              </a:solidFill>
              <a:round/>
              <a:headEnd/>
              <a:tailEnd type="triangle" w="med" len="med"/>
            </a:ln>
          </p:spPr>
          <p:txBody>
            <a:bodyPr/>
            <a:lstStyle/>
            <a:p>
              <a:endParaRPr lang="en-GB" dirty="0"/>
            </a:p>
          </p:txBody>
        </p:sp>
        <p:sp>
          <p:nvSpPr>
            <p:cNvPr id="32794" name="Text Box 40"/>
            <p:cNvSpPr txBox="1">
              <a:spLocks noChangeArrowheads="1"/>
            </p:cNvSpPr>
            <p:nvPr/>
          </p:nvSpPr>
          <p:spPr bwMode="auto">
            <a:xfrm>
              <a:off x="323850" y="3213100"/>
              <a:ext cx="1152525" cy="581025"/>
            </a:xfrm>
            <a:prstGeom prst="rect">
              <a:avLst/>
            </a:prstGeom>
            <a:noFill/>
            <a:ln w="9525">
              <a:noFill/>
              <a:miter lim="800000"/>
              <a:headEnd/>
              <a:tailEnd/>
            </a:ln>
          </p:spPr>
          <p:txBody>
            <a:bodyPr>
              <a:spAutoFit/>
            </a:bodyPr>
            <a:lstStyle/>
            <a:p>
              <a:pPr>
                <a:spcBef>
                  <a:spcPct val="50000"/>
                </a:spcBef>
              </a:pPr>
              <a:r>
                <a:rPr lang="en-GB" sz="1600" b="1" dirty="0">
                  <a:solidFill>
                    <a:srgbClr val="0000FF"/>
                  </a:solidFill>
                </a:rPr>
                <a:t>Model type</a:t>
              </a:r>
              <a:endParaRPr lang="en-US" sz="1600" b="1" dirty="0">
                <a:solidFill>
                  <a:srgbClr val="0000FF"/>
                </a:solidFill>
              </a:endParaRPr>
            </a:p>
          </p:txBody>
        </p:sp>
        <p:sp>
          <p:nvSpPr>
            <p:cNvPr id="32795" name="Text Box 41"/>
            <p:cNvSpPr txBox="1">
              <a:spLocks noChangeArrowheads="1"/>
            </p:cNvSpPr>
            <p:nvPr/>
          </p:nvSpPr>
          <p:spPr bwMode="auto">
            <a:xfrm>
              <a:off x="323850" y="4652963"/>
              <a:ext cx="1368425" cy="336550"/>
            </a:xfrm>
            <a:prstGeom prst="rect">
              <a:avLst/>
            </a:prstGeom>
            <a:noFill/>
            <a:ln w="9525">
              <a:noFill/>
              <a:miter lim="800000"/>
              <a:headEnd/>
              <a:tailEnd/>
            </a:ln>
          </p:spPr>
          <p:txBody>
            <a:bodyPr>
              <a:spAutoFit/>
            </a:bodyPr>
            <a:lstStyle/>
            <a:p>
              <a:pPr>
                <a:spcBef>
                  <a:spcPct val="50000"/>
                </a:spcBef>
              </a:pPr>
              <a:r>
                <a:rPr lang="en-GB" sz="1600" b="1" dirty="0">
                  <a:solidFill>
                    <a:srgbClr val="0000FF"/>
                  </a:solidFill>
                </a:rPr>
                <a:t>Funding</a:t>
              </a:r>
              <a:endParaRPr lang="en-US" sz="1600" b="1" dirty="0">
                <a:solidFill>
                  <a:srgbClr val="0000FF"/>
                </a:solidFill>
              </a:endParaRPr>
            </a:p>
          </p:txBody>
        </p:sp>
        <p:sp>
          <p:nvSpPr>
            <p:cNvPr id="32796" name="Text Box 42"/>
            <p:cNvSpPr txBox="1">
              <a:spLocks noChangeArrowheads="1"/>
            </p:cNvSpPr>
            <p:nvPr/>
          </p:nvSpPr>
          <p:spPr bwMode="auto">
            <a:xfrm>
              <a:off x="395289" y="5734050"/>
              <a:ext cx="1608101" cy="952500"/>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GB" sz="1400" dirty="0"/>
                <a:t>Rapid simple structured model development to inform EWP 03</a:t>
              </a:r>
              <a:endParaRPr lang="en-US" sz="1400" dirty="0"/>
            </a:p>
          </p:txBody>
        </p:sp>
        <p:cxnSp>
          <p:nvCxnSpPr>
            <p:cNvPr id="32797" name="AutoShape 43"/>
            <p:cNvCxnSpPr>
              <a:cxnSpLocks noChangeShapeType="1"/>
              <a:stCxn id="32796" idx="0"/>
              <a:endCxn id="32786" idx="2"/>
            </p:cNvCxnSpPr>
            <p:nvPr/>
          </p:nvCxnSpPr>
          <p:spPr bwMode="auto">
            <a:xfrm rot="5400000" flipH="1" flipV="1">
              <a:off x="729790" y="4166839"/>
              <a:ext cx="2036763" cy="1097663"/>
            </a:xfrm>
            <a:prstGeom prst="bentConnector3">
              <a:avLst>
                <a:gd name="adj1" fmla="val 50000"/>
              </a:avLst>
            </a:prstGeom>
            <a:noFill/>
            <a:ln w="19050" cap="rnd">
              <a:solidFill>
                <a:schemeClr val="tx1"/>
              </a:solidFill>
              <a:prstDash val="sysDot"/>
              <a:miter lim="800000"/>
              <a:headEnd/>
              <a:tailEnd type="triangle" w="med" len="med"/>
            </a:ln>
          </p:spPr>
        </p:cxnSp>
        <p:sp>
          <p:nvSpPr>
            <p:cNvPr id="32798" name="Text Box 44"/>
            <p:cNvSpPr txBox="1">
              <a:spLocks noChangeArrowheads="1"/>
            </p:cNvSpPr>
            <p:nvPr/>
          </p:nvSpPr>
          <p:spPr bwMode="auto">
            <a:xfrm>
              <a:off x="2128000" y="5734050"/>
              <a:ext cx="1226528" cy="952500"/>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GB" sz="1400" dirty="0"/>
                <a:t>CCS enhancement for CAT strategy</a:t>
              </a:r>
              <a:endParaRPr lang="en-US" sz="1400" dirty="0"/>
            </a:p>
          </p:txBody>
        </p:sp>
        <p:sp>
          <p:nvSpPr>
            <p:cNvPr id="32799" name="Text Box 45"/>
            <p:cNvSpPr txBox="1">
              <a:spLocks noChangeArrowheads="1"/>
            </p:cNvSpPr>
            <p:nvPr/>
          </p:nvSpPr>
          <p:spPr bwMode="auto">
            <a:xfrm>
              <a:off x="3488290" y="5726113"/>
              <a:ext cx="2200021" cy="952500"/>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GB" sz="1400" dirty="0"/>
                <a:t>Major 2 year UKERC programme; enhanced UK model with MACRO extension</a:t>
              </a:r>
              <a:endParaRPr lang="en-US" sz="1400" dirty="0"/>
            </a:p>
          </p:txBody>
        </p:sp>
        <p:cxnSp>
          <p:nvCxnSpPr>
            <p:cNvPr id="32800" name="AutoShape 46"/>
            <p:cNvCxnSpPr>
              <a:cxnSpLocks noChangeShapeType="1"/>
              <a:stCxn id="32798" idx="0"/>
              <a:endCxn id="32787" idx="2"/>
            </p:cNvCxnSpPr>
            <p:nvPr/>
          </p:nvCxnSpPr>
          <p:spPr bwMode="auto">
            <a:xfrm rot="5400000" flipH="1" flipV="1">
              <a:off x="2162001" y="4282902"/>
              <a:ext cx="2030413" cy="871887"/>
            </a:xfrm>
            <a:prstGeom prst="bentConnector3">
              <a:avLst>
                <a:gd name="adj1" fmla="val 50000"/>
              </a:avLst>
            </a:prstGeom>
            <a:noFill/>
            <a:ln w="19050" cap="rnd">
              <a:solidFill>
                <a:schemeClr val="tx1"/>
              </a:solidFill>
              <a:prstDash val="sysDot"/>
              <a:miter lim="800000"/>
              <a:headEnd/>
              <a:tailEnd type="triangle" w="med" len="med"/>
            </a:ln>
          </p:spPr>
        </p:cxnSp>
        <p:sp>
          <p:nvSpPr>
            <p:cNvPr id="32801" name="Text Box 47"/>
            <p:cNvSpPr txBox="1">
              <a:spLocks noChangeArrowheads="1"/>
            </p:cNvSpPr>
            <p:nvPr/>
          </p:nvSpPr>
          <p:spPr bwMode="auto">
            <a:xfrm>
              <a:off x="5815696" y="5734050"/>
              <a:ext cx="1796961" cy="952500"/>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GB" sz="1400" dirty="0"/>
                <a:t>MED model development with major CCC and UKERC scenario</a:t>
              </a:r>
              <a:r>
                <a:rPr lang="en-US" sz="1400" dirty="0"/>
                <a:t>s</a:t>
              </a:r>
            </a:p>
          </p:txBody>
        </p:sp>
        <p:cxnSp>
          <p:nvCxnSpPr>
            <p:cNvPr id="32802" name="AutoShape 48"/>
            <p:cNvCxnSpPr>
              <a:cxnSpLocks noChangeShapeType="1"/>
              <a:stCxn id="32799" idx="0"/>
              <a:endCxn id="32788" idx="2"/>
            </p:cNvCxnSpPr>
            <p:nvPr/>
          </p:nvCxnSpPr>
          <p:spPr bwMode="auto">
            <a:xfrm rot="5400000" flipH="1" flipV="1">
              <a:off x="4243344" y="3994002"/>
              <a:ext cx="2077068" cy="1387156"/>
            </a:xfrm>
            <a:prstGeom prst="bentConnector3">
              <a:avLst>
                <a:gd name="adj1" fmla="val 50000"/>
              </a:avLst>
            </a:prstGeom>
            <a:noFill/>
            <a:ln w="19050" cap="rnd">
              <a:solidFill>
                <a:schemeClr val="tx1"/>
              </a:solidFill>
              <a:prstDash val="sysDot"/>
              <a:miter lim="800000"/>
              <a:headEnd/>
              <a:tailEnd type="triangle" w="med" len="med"/>
            </a:ln>
          </p:spPr>
        </p:cxnSp>
        <p:cxnSp>
          <p:nvCxnSpPr>
            <p:cNvPr id="32803" name="AutoShape 49"/>
            <p:cNvCxnSpPr>
              <a:cxnSpLocks noChangeShapeType="1"/>
              <a:stCxn id="32801" idx="0"/>
              <a:endCxn id="32789" idx="2"/>
            </p:cNvCxnSpPr>
            <p:nvPr/>
          </p:nvCxnSpPr>
          <p:spPr bwMode="auto">
            <a:xfrm rot="5400000" flipH="1" flipV="1">
              <a:off x="6247476" y="4020849"/>
              <a:ext cx="2179902" cy="1246502"/>
            </a:xfrm>
            <a:prstGeom prst="bentConnector3">
              <a:avLst>
                <a:gd name="adj1" fmla="val 50000"/>
              </a:avLst>
            </a:prstGeom>
            <a:noFill/>
            <a:ln w="19050" cap="rnd">
              <a:solidFill>
                <a:schemeClr val="tx1"/>
              </a:solidFill>
              <a:prstDash val="sysDot"/>
              <a:miter lim="800000"/>
              <a:headEnd/>
              <a:tailEnd type="triangle" w="med" len="med"/>
            </a:ln>
          </p:spPr>
        </p:cxnSp>
      </p:grpSp>
      <p:sp>
        <p:nvSpPr>
          <p:cNvPr id="32772" name="Text Box 24"/>
          <p:cNvSpPr txBox="1">
            <a:spLocks noChangeArrowheads="1"/>
          </p:cNvSpPr>
          <p:nvPr/>
        </p:nvSpPr>
        <p:spPr bwMode="auto">
          <a:xfrm>
            <a:off x="8280400" y="1428750"/>
            <a:ext cx="863600" cy="336550"/>
          </a:xfrm>
          <a:prstGeom prst="rect">
            <a:avLst/>
          </a:prstGeom>
          <a:noFill/>
          <a:ln w="9525">
            <a:noFill/>
            <a:miter lim="800000"/>
            <a:headEnd/>
            <a:tailEnd/>
          </a:ln>
        </p:spPr>
        <p:txBody>
          <a:bodyPr>
            <a:spAutoFit/>
          </a:bodyPr>
          <a:lstStyle/>
          <a:p>
            <a:pPr>
              <a:spcBef>
                <a:spcPct val="50000"/>
              </a:spcBef>
            </a:pPr>
            <a:r>
              <a:rPr lang="en-GB" sz="1600" b="1" dirty="0">
                <a:solidFill>
                  <a:srgbClr val="0000FF"/>
                </a:solidFill>
              </a:rPr>
              <a:t>2010</a:t>
            </a:r>
            <a:endParaRPr lang="en-US" sz="1600" b="1" dirty="0">
              <a:solidFill>
                <a:srgbClr val="0000FF"/>
              </a:solidFill>
            </a:endParaRPr>
          </a:p>
        </p:txBody>
      </p:sp>
      <p:sp>
        <p:nvSpPr>
          <p:cNvPr id="32773" name="Text Box 24"/>
          <p:cNvSpPr txBox="1">
            <a:spLocks noChangeArrowheads="1"/>
          </p:cNvSpPr>
          <p:nvPr/>
        </p:nvSpPr>
        <p:spPr bwMode="auto">
          <a:xfrm>
            <a:off x="5965825" y="1428750"/>
            <a:ext cx="863600" cy="336550"/>
          </a:xfrm>
          <a:prstGeom prst="rect">
            <a:avLst/>
          </a:prstGeom>
          <a:noFill/>
          <a:ln w="9525">
            <a:noFill/>
            <a:miter lim="800000"/>
            <a:headEnd/>
            <a:tailEnd/>
          </a:ln>
        </p:spPr>
        <p:txBody>
          <a:bodyPr>
            <a:spAutoFit/>
          </a:bodyPr>
          <a:lstStyle/>
          <a:p>
            <a:pPr>
              <a:spcBef>
                <a:spcPct val="50000"/>
              </a:spcBef>
            </a:pPr>
            <a:r>
              <a:rPr lang="en-GB" sz="1600" b="1" dirty="0">
                <a:solidFill>
                  <a:srgbClr val="0000FF"/>
                </a:solidFill>
              </a:rPr>
              <a:t>2007</a:t>
            </a:r>
            <a:endParaRPr lang="en-US" sz="1600" b="1" dirty="0">
              <a:solidFill>
                <a:srgbClr val="0000FF"/>
              </a:solidFill>
            </a:endParaRPr>
          </a:p>
        </p:txBody>
      </p:sp>
      <p:sp>
        <p:nvSpPr>
          <p:cNvPr id="32774" name="Text Box 10"/>
          <p:cNvSpPr txBox="1">
            <a:spLocks noChangeArrowheads="1"/>
          </p:cNvSpPr>
          <p:nvPr/>
        </p:nvSpPr>
        <p:spPr bwMode="auto">
          <a:xfrm>
            <a:off x="7845425" y="2317750"/>
            <a:ext cx="1079500" cy="322263"/>
          </a:xfrm>
          <a:prstGeom prst="rect">
            <a:avLst/>
          </a:prstGeom>
          <a:noFill/>
          <a:ln w="9525">
            <a:noFill/>
            <a:miter lim="800000"/>
            <a:headEnd/>
            <a:tailEnd/>
          </a:ln>
        </p:spPr>
        <p:txBody>
          <a:bodyPr>
            <a:spAutoFit/>
          </a:bodyPr>
          <a:lstStyle/>
          <a:p>
            <a:pPr algn="ctr">
              <a:spcBef>
                <a:spcPct val="50000"/>
              </a:spcBef>
            </a:pPr>
            <a:r>
              <a:rPr lang="en-GB" sz="1500" b="1" dirty="0" smtClean="0"/>
              <a:t>LCTP</a:t>
            </a:r>
            <a:endParaRPr lang="en-US" sz="1500" b="1" dirty="0"/>
          </a:p>
        </p:txBody>
      </p:sp>
      <p:sp>
        <p:nvSpPr>
          <p:cNvPr id="32775" name="Text Box 47"/>
          <p:cNvSpPr txBox="1">
            <a:spLocks noChangeArrowheads="1"/>
          </p:cNvSpPr>
          <p:nvPr/>
        </p:nvSpPr>
        <p:spPr bwMode="auto">
          <a:xfrm>
            <a:off x="7642225" y="5540375"/>
            <a:ext cx="1501775" cy="95408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GB" sz="1400" dirty="0"/>
              <a:t>Stochastic MED model , Global TIMES model (UKERC</a:t>
            </a:r>
            <a:r>
              <a:rPr lang="en-US" sz="1400" dirty="0"/>
              <a:t>)</a:t>
            </a:r>
          </a:p>
        </p:txBody>
      </p:sp>
      <p:sp>
        <p:nvSpPr>
          <p:cNvPr id="32776" name="Text Box 35"/>
          <p:cNvSpPr txBox="1">
            <a:spLocks noChangeArrowheads="1"/>
          </p:cNvSpPr>
          <p:nvPr/>
        </p:nvSpPr>
        <p:spPr bwMode="auto">
          <a:xfrm>
            <a:off x="7902575" y="3382963"/>
            <a:ext cx="1116013" cy="584200"/>
          </a:xfrm>
          <a:prstGeom prst="rect">
            <a:avLst/>
          </a:prstGeom>
          <a:solidFill>
            <a:srgbClr val="0000FF"/>
          </a:solidFill>
          <a:ln w="9525">
            <a:solidFill>
              <a:schemeClr val="tx1"/>
            </a:solidFill>
            <a:miter lim="800000"/>
            <a:headEnd/>
            <a:tailEnd/>
          </a:ln>
        </p:spPr>
        <p:txBody>
          <a:bodyPr>
            <a:spAutoFit/>
          </a:bodyPr>
          <a:lstStyle/>
          <a:p>
            <a:pPr algn="ctr">
              <a:spcBef>
                <a:spcPct val="50000"/>
              </a:spcBef>
            </a:pPr>
            <a:r>
              <a:rPr lang="en-GB" sz="1600" b="1" dirty="0">
                <a:solidFill>
                  <a:schemeClr val="bg1"/>
                </a:solidFill>
              </a:rPr>
              <a:t>TIMES, Stochastic</a:t>
            </a:r>
            <a:endParaRPr lang="en-US" sz="1600" b="1" dirty="0">
              <a:solidFill>
                <a:schemeClr val="bg1"/>
              </a:solidFill>
            </a:endParaRPr>
          </a:p>
        </p:txBody>
      </p:sp>
      <p:sp>
        <p:nvSpPr>
          <p:cNvPr id="38" name="Text Box 10"/>
          <p:cNvSpPr txBox="1">
            <a:spLocks noChangeArrowheads="1"/>
          </p:cNvSpPr>
          <p:nvPr/>
        </p:nvSpPr>
        <p:spPr bwMode="auto">
          <a:xfrm>
            <a:off x="7239002" y="2570460"/>
            <a:ext cx="1727578" cy="322865"/>
          </a:xfrm>
          <a:prstGeom prst="rect">
            <a:avLst/>
          </a:prstGeom>
          <a:noFill/>
          <a:ln w="9525">
            <a:noFill/>
            <a:miter lim="800000"/>
            <a:headEnd/>
            <a:tailEnd/>
          </a:ln>
        </p:spPr>
        <p:txBody>
          <a:bodyPr wrap="square">
            <a:spAutoFit/>
          </a:bodyPr>
          <a:lstStyle/>
          <a:p>
            <a:pPr algn="ctr">
              <a:spcBef>
                <a:spcPct val="50000"/>
              </a:spcBef>
            </a:pPr>
            <a:r>
              <a:rPr lang="en-GB" sz="1500" b="1" dirty="0" smtClean="0"/>
              <a:t>CCC reports </a:t>
            </a:r>
            <a:r>
              <a:rPr lang="en-GB" sz="1500" b="1" dirty="0" smtClean="0"/>
              <a:t>→ →</a:t>
            </a:r>
            <a:endParaRPr lang="en-US" sz="15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dirty="0" smtClean="0"/>
          </a:p>
        </p:txBody>
      </p:sp>
      <p:sp>
        <p:nvSpPr>
          <p:cNvPr id="7171" name="Content Placeholder 2"/>
          <p:cNvSpPr>
            <a:spLocks noGrp="1"/>
          </p:cNvSpPr>
          <p:nvPr>
            <p:ph idx="1"/>
          </p:nvPr>
        </p:nvSpPr>
        <p:spPr/>
        <p:txBody>
          <a:bodyPr/>
          <a:lstStyle/>
          <a:p>
            <a:pPr marL="0" indent="0" eaLnBrk="1" hangingPunct="1"/>
            <a:endParaRPr lang="en-GB" dirty="0" smtClean="0"/>
          </a:p>
        </p:txBody>
      </p:sp>
      <p:pic>
        <p:nvPicPr>
          <p:cNvPr id="7172" name="Object 3"/>
          <p:cNvPicPr>
            <a:picLocks noChangeArrowheads="1"/>
          </p:cNvPicPr>
          <p:nvPr/>
        </p:nvPicPr>
        <p:blipFill>
          <a:blip r:embed="rId2" cstate="print"/>
          <a:srcRect l="-311" r="-311" b="-143"/>
          <a:stretch>
            <a:fillRect/>
          </a:stretch>
        </p:blipFill>
        <p:spPr bwMode="auto">
          <a:xfrm>
            <a:off x="-142875" y="0"/>
            <a:ext cx="93583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85813" y="642938"/>
            <a:ext cx="7620000" cy="852487"/>
          </a:xfrm>
        </p:spPr>
        <p:txBody>
          <a:bodyPr/>
          <a:lstStyle/>
          <a:p>
            <a:r>
              <a:rPr lang="en-GB" dirty="0" smtClean="0"/>
              <a:t>Introduction to UK MARKAL model</a:t>
            </a:r>
          </a:p>
        </p:txBody>
      </p:sp>
      <p:sp>
        <p:nvSpPr>
          <p:cNvPr id="26627" name="Rectangle 3"/>
          <p:cNvSpPr>
            <a:spLocks noGrp="1" noChangeArrowheads="1"/>
          </p:cNvSpPr>
          <p:nvPr>
            <p:ph type="body" idx="1"/>
          </p:nvPr>
        </p:nvSpPr>
        <p:spPr>
          <a:xfrm>
            <a:off x="609600" y="1428750"/>
            <a:ext cx="7951788" cy="4849813"/>
          </a:xfrm>
        </p:spPr>
        <p:txBody>
          <a:bodyPr/>
          <a:lstStyle/>
          <a:p>
            <a:pPr marL="234950" indent="-234950">
              <a:spcBef>
                <a:spcPts val="400"/>
              </a:spcBef>
            </a:pPr>
            <a:r>
              <a:rPr lang="en-GB" sz="1800" dirty="0" smtClean="0"/>
              <a:t>A </a:t>
            </a:r>
            <a:r>
              <a:rPr lang="en-GB" sz="1800" b="1" dirty="0" smtClean="0"/>
              <a:t>least cost optimization</a:t>
            </a:r>
            <a:r>
              <a:rPr lang="en-GB" sz="1800" dirty="0" smtClean="0"/>
              <a:t> model based on life-cycle costs of competing </a:t>
            </a:r>
            <a:r>
              <a:rPr lang="en-US" sz="1800" dirty="0" smtClean="0"/>
              <a:t>technology pathways</a:t>
            </a:r>
            <a:r>
              <a:rPr lang="en-GB" sz="1800" dirty="0" smtClean="0"/>
              <a:t> </a:t>
            </a:r>
            <a:r>
              <a:rPr lang="en-US" sz="1800" dirty="0" smtClean="0"/>
              <a:t>(to </a:t>
            </a:r>
            <a:r>
              <a:rPr lang="en-GB" sz="1800" dirty="0" smtClean="0"/>
              <a:t>meet </a:t>
            </a:r>
            <a:r>
              <a:rPr lang="en-GB" sz="1800" b="1" dirty="0" smtClean="0"/>
              <a:t>energy demand services) </a:t>
            </a:r>
          </a:p>
          <a:p>
            <a:pPr marL="234950" indent="-234950">
              <a:spcBef>
                <a:spcPts val="400"/>
              </a:spcBef>
            </a:pPr>
            <a:r>
              <a:rPr lang="en-GB" sz="1800" b="1" dirty="0" smtClean="0"/>
              <a:t>Partial equilibrium </a:t>
            </a:r>
            <a:r>
              <a:rPr lang="en-GB" sz="1800" dirty="0" smtClean="0"/>
              <a:t>model assuming rational decision making, perfect information, competitive markets, perfect foresight</a:t>
            </a:r>
          </a:p>
          <a:p>
            <a:pPr marL="234950" indent="-234950">
              <a:spcBef>
                <a:spcPts val="400"/>
              </a:spcBef>
            </a:pPr>
            <a:r>
              <a:rPr lang="en-GB" sz="1800" b="1" dirty="0" smtClean="0"/>
              <a:t>Technology </a:t>
            </a:r>
            <a:r>
              <a:rPr lang="en-GB" sz="1800" dirty="0" smtClean="0"/>
              <a:t>rich bottom-up model </a:t>
            </a:r>
          </a:p>
          <a:p>
            <a:pPr marL="577850" lvl="1" indent="-228600">
              <a:lnSpc>
                <a:spcPct val="120000"/>
              </a:lnSpc>
              <a:spcBef>
                <a:spcPts val="400"/>
              </a:spcBef>
            </a:pPr>
            <a:r>
              <a:rPr lang="en-GB" sz="1400" dirty="0" smtClean="0"/>
              <a:t>end-use technologies, energy conversion technologies, refineries, resource supplies, infrastructures etc</a:t>
            </a:r>
          </a:p>
          <a:p>
            <a:pPr marL="234950" indent="-234950">
              <a:spcBef>
                <a:spcPts val="400"/>
              </a:spcBef>
            </a:pPr>
            <a:r>
              <a:rPr lang="en-GB" sz="1800" dirty="0" smtClean="0"/>
              <a:t>An </a:t>
            </a:r>
            <a:r>
              <a:rPr lang="en-GB" sz="1800" b="1" dirty="0" smtClean="0"/>
              <a:t>integrated energy systems</a:t>
            </a:r>
            <a:r>
              <a:rPr lang="en-GB" sz="1800" dirty="0" smtClean="0"/>
              <a:t> model</a:t>
            </a:r>
          </a:p>
          <a:p>
            <a:pPr marL="577850" lvl="1" indent="-228600">
              <a:lnSpc>
                <a:spcPct val="120000"/>
              </a:lnSpc>
              <a:spcBef>
                <a:spcPts val="400"/>
              </a:spcBef>
            </a:pPr>
            <a:r>
              <a:rPr lang="en-GB" sz="1400" dirty="0" smtClean="0"/>
              <a:t>Energy carriers, resources, processes, electricity/CHP, industry, services, residential, transport, agriculture, emissions, taxes, demands</a:t>
            </a:r>
          </a:p>
          <a:p>
            <a:pPr marL="234950" indent="-234950">
              <a:spcBef>
                <a:spcPts val="400"/>
              </a:spcBef>
            </a:pPr>
            <a:r>
              <a:rPr lang="en-GB" sz="1800" dirty="0" smtClean="0"/>
              <a:t>Physical, economic and policy </a:t>
            </a:r>
            <a:r>
              <a:rPr lang="en-GB" sz="1800" b="1" dirty="0" smtClean="0"/>
              <a:t>constraints</a:t>
            </a:r>
            <a:r>
              <a:rPr lang="en-GB" sz="1800" dirty="0" smtClean="0"/>
              <a:t> to represent UK energy system</a:t>
            </a:r>
            <a:r>
              <a:rPr lang="en-US" sz="1800" dirty="0" smtClean="0"/>
              <a:t> and environment</a:t>
            </a:r>
          </a:p>
          <a:p>
            <a:pPr marL="234950" indent="-234950">
              <a:spcBef>
                <a:spcPts val="400"/>
              </a:spcBef>
            </a:pPr>
            <a:r>
              <a:rPr lang="en-GB" sz="1800" dirty="0" smtClean="0"/>
              <a:t>Model and data </a:t>
            </a:r>
            <a:r>
              <a:rPr lang="en-GB" sz="1800" b="1" dirty="0" smtClean="0"/>
              <a:t>validation</a:t>
            </a:r>
          </a:p>
          <a:p>
            <a:pPr marL="234950" indent="-234950">
              <a:spcBef>
                <a:spcPts val="400"/>
              </a:spcBef>
            </a:pPr>
            <a:r>
              <a:rPr lang="en-GB" sz="1800" dirty="0" smtClean="0"/>
              <a:t>Emphasis on</a:t>
            </a:r>
            <a:r>
              <a:rPr lang="en-GB" sz="1800" b="1" dirty="0" smtClean="0"/>
              <a:t> sensitivity and uncertainty analysis</a:t>
            </a:r>
            <a:endParaRPr lang="en-US" sz="1800" b="1" dirty="0" smtClean="0"/>
          </a:p>
          <a:p>
            <a:pPr marL="234950" indent="-234950">
              <a:spcBef>
                <a:spcPts val="400"/>
              </a:spcBef>
            </a:pPr>
            <a:r>
              <a:rPr lang="en-US" sz="1800" b="1" dirty="0" smtClean="0"/>
              <a:t>Extension</a:t>
            </a:r>
            <a:r>
              <a:rPr lang="en-US" sz="1800" dirty="0" smtClean="0"/>
              <a:t> to MARKAL-Macro (M-M), elastic demand (MED), stochastic, mixed integer, multi-region, global TIAM-UCL model, other variants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dirty="0"/>
          </a:p>
        </p:txBody>
      </p:sp>
      <p:sp>
        <p:nvSpPr>
          <p:cNvPr id="717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dirty="0"/>
          </a:p>
        </p:txBody>
      </p:sp>
      <p:sp>
        <p:nvSpPr>
          <p:cNvPr id="7172" name="Rectangle 4"/>
          <p:cNvSpPr>
            <a:spLocks noChangeArrowheads="1"/>
          </p:cNvSpPr>
          <p:nvPr/>
        </p:nvSpPr>
        <p:spPr bwMode="auto">
          <a:xfrm>
            <a:off x="141288" y="1295400"/>
            <a:ext cx="8861425" cy="5380038"/>
          </a:xfrm>
          <a:prstGeom prst="rect">
            <a:avLst/>
          </a:prstGeom>
          <a:solidFill>
            <a:schemeClr val="tx1"/>
          </a:solidFill>
          <a:ln w="12700">
            <a:solidFill>
              <a:srgbClr val="F95AB7"/>
            </a:solidFill>
            <a:miter lim="800000"/>
            <a:headEnd/>
            <a:tailEnd/>
          </a:ln>
        </p:spPr>
        <p:txBody>
          <a:bodyPr wrap="none" anchor="ctr"/>
          <a:lstStyle/>
          <a:p>
            <a:endParaRPr lang="en-US" dirty="0"/>
          </a:p>
        </p:txBody>
      </p:sp>
      <p:sp>
        <p:nvSpPr>
          <p:cNvPr id="7173" name="Rectangle 5"/>
          <p:cNvSpPr>
            <a:spLocks noChangeArrowheads="1"/>
          </p:cNvSpPr>
          <p:nvPr/>
        </p:nvSpPr>
        <p:spPr bwMode="auto">
          <a:xfrm>
            <a:off x="1836738" y="1947863"/>
            <a:ext cx="2101850" cy="708025"/>
          </a:xfrm>
          <a:prstGeom prst="rect">
            <a:avLst/>
          </a:prstGeom>
          <a:solidFill>
            <a:srgbClr val="00FF00"/>
          </a:solidFill>
          <a:ln w="12700">
            <a:solidFill>
              <a:schemeClr val="bg2"/>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5010150" y="1914525"/>
            <a:ext cx="2101850" cy="708025"/>
          </a:xfrm>
          <a:prstGeom prst="rect">
            <a:avLst/>
          </a:prstGeom>
          <a:solidFill>
            <a:srgbClr val="00FF00"/>
          </a:solidFill>
          <a:ln w="12700">
            <a:solidFill>
              <a:schemeClr val="bg2"/>
            </a:solidFill>
            <a:miter lim="800000"/>
            <a:headEnd/>
            <a:tailEnd/>
          </a:ln>
        </p:spPr>
        <p:txBody>
          <a:bodyPr wrap="none" anchor="ctr"/>
          <a:lstStyle/>
          <a:p>
            <a:endParaRPr lang="en-US" dirty="0"/>
          </a:p>
        </p:txBody>
      </p:sp>
      <p:sp>
        <p:nvSpPr>
          <p:cNvPr id="7175" name="Rectangle 7"/>
          <p:cNvSpPr>
            <a:spLocks noChangeArrowheads="1"/>
          </p:cNvSpPr>
          <p:nvPr/>
        </p:nvSpPr>
        <p:spPr bwMode="auto">
          <a:xfrm>
            <a:off x="7019925" y="2901950"/>
            <a:ext cx="890588" cy="2101850"/>
          </a:xfrm>
          <a:prstGeom prst="rect">
            <a:avLst/>
          </a:prstGeom>
          <a:solidFill>
            <a:srgbClr val="00FF00"/>
          </a:solidFill>
          <a:ln w="12700">
            <a:solidFill>
              <a:schemeClr val="bg2"/>
            </a:solidFill>
            <a:miter lim="800000"/>
            <a:headEnd/>
            <a:tailEnd/>
          </a:ln>
        </p:spPr>
        <p:txBody>
          <a:bodyPr wrap="none" anchor="ctr"/>
          <a:lstStyle/>
          <a:p>
            <a:endParaRPr lang="en-US" dirty="0"/>
          </a:p>
        </p:txBody>
      </p:sp>
      <p:sp>
        <p:nvSpPr>
          <p:cNvPr id="7176" name="Oval 8"/>
          <p:cNvSpPr>
            <a:spLocks noChangeArrowheads="1"/>
          </p:cNvSpPr>
          <p:nvPr/>
        </p:nvSpPr>
        <p:spPr bwMode="auto">
          <a:xfrm>
            <a:off x="3440113" y="3108325"/>
            <a:ext cx="2032000" cy="1382713"/>
          </a:xfrm>
          <a:prstGeom prst="ellipse">
            <a:avLst/>
          </a:prstGeom>
          <a:solidFill>
            <a:srgbClr val="00FF00"/>
          </a:solidFill>
          <a:ln w="12700">
            <a:solidFill>
              <a:schemeClr val="bg2"/>
            </a:solidFill>
            <a:round/>
            <a:headEnd/>
            <a:tailEnd/>
          </a:ln>
        </p:spPr>
        <p:txBody>
          <a:bodyPr wrap="none" anchor="ctr"/>
          <a:lstStyle/>
          <a:p>
            <a:endParaRPr lang="en-US" dirty="0"/>
          </a:p>
        </p:txBody>
      </p:sp>
      <p:sp>
        <p:nvSpPr>
          <p:cNvPr id="7177" name="Rectangle 9"/>
          <p:cNvSpPr>
            <a:spLocks noChangeArrowheads="1"/>
          </p:cNvSpPr>
          <p:nvPr/>
        </p:nvSpPr>
        <p:spPr bwMode="auto">
          <a:xfrm>
            <a:off x="3540125" y="3429000"/>
            <a:ext cx="1844675" cy="822325"/>
          </a:xfrm>
          <a:prstGeom prst="rect">
            <a:avLst/>
          </a:prstGeom>
          <a:noFill/>
          <a:ln w="9525">
            <a:noFill/>
            <a:miter lim="800000"/>
            <a:headEnd/>
            <a:tailEnd/>
          </a:ln>
        </p:spPr>
        <p:txBody>
          <a:bodyPr wrap="none" lIns="92075" tIns="46038" rIns="92075" bIns="46038">
            <a:spAutoFit/>
          </a:bodyPr>
          <a:lstStyle/>
          <a:p>
            <a:pPr algn="ctr"/>
            <a:r>
              <a:rPr lang="en-US" b="1" dirty="0">
                <a:solidFill>
                  <a:schemeClr val="bg2"/>
                </a:solidFill>
                <a:latin typeface="Arial" pitchFamily="34" charset="0"/>
              </a:rPr>
              <a:t>MARKAL-</a:t>
            </a:r>
          </a:p>
          <a:p>
            <a:pPr algn="ctr"/>
            <a:r>
              <a:rPr lang="en-US" b="1" dirty="0">
                <a:solidFill>
                  <a:schemeClr val="bg2"/>
                </a:solidFill>
                <a:latin typeface="Arial" pitchFamily="34" charset="0"/>
              </a:rPr>
              <a:t>MACRO/ED</a:t>
            </a:r>
          </a:p>
        </p:txBody>
      </p:sp>
      <p:sp>
        <p:nvSpPr>
          <p:cNvPr id="7178" name="Rectangle 10"/>
          <p:cNvSpPr>
            <a:spLocks noChangeArrowheads="1"/>
          </p:cNvSpPr>
          <p:nvPr/>
        </p:nvSpPr>
        <p:spPr bwMode="auto">
          <a:xfrm>
            <a:off x="1447800" y="2039938"/>
            <a:ext cx="2895600" cy="517525"/>
          </a:xfrm>
          <a:prstGeom prst="rect">
            <a:avLst/>
          </a:prstGeom>
          <a:noFill/>
          <a:ln w="9525">
            <a:noFill/>
            <a:miter lim="800000"/>
            <a:headEnd/>
            <a:tailEnd/>
          </a:ln>
        </p:spPr>
        <p:txBody>
          <a:bodyPr lIns="92075" tIns="46038" rIns="92075" bIns="46038">
            <a:spAutoFit/>
          </a:bodyPr>
          <a:lstStyle/>
          <a:p>
            <a:pPr algn="ctr"/>
            <a:r>
              <a:rPr lang="en-US" sz="1400" b="1" dirty="0">
                <a:solidFill>
                  <a:schemeClr val="bg2"/>
                </a:solidFill>
                <a:latin typeface="Arial" pitchFamily="34" charset="0"/>
              </a:rPr>
              <a:t>AVAILABILITY/CHOICE </a:t>
            </a:r>
          </a:p>
          <a:p>
            <a:pPr algn="ctr"/>
            <a:r>
              <a:rPr lang="en-US" sz="1400" b="1" dirty="0">
                <a:solidFill>
                  <a:schemeClr val="bg2"/>
                </a:solidFill>
                <a:latin typeface="Arial" pitchFamily="34" charset="0"/>
              </a:rPr>
              <a:t>OF TECHNOLOGIES</a:t>
            </a:r>
          </a:p>
        </p:txBody>
      </p:sp>
      <p:sp>
        <p:nvSpPr>
          <p:cNvPr id="7179" name="Rectangle 11"/>
          <p:cNvSpPr>
            <a:spLocks noChangeArrowheads="1"/>
          </p:cNvSpPr>
          <p:nvPr/>
        </p:nvSpPr>
        <p:spPr bwMode="auto">
          <a:xfrm>
            <a:off x="5253038" y="2014538"/>
            <a:ext cx="1617662" cy="517525"/>
          </a:xfrm>
          <a:prstGeom prst="rect">
            <a:avLst/>
          </a:prstGeom>
          <a:noFill/>
          <a:ln w="9525">
            <a:noFill/>
            <a:miter lim="800000"/>
            <a:headEnd/>
            <a:tailEnd/>
          </a:ln>
        </p:spPr>
        <p:txBody>
          <a:bodyPr wrap="none" lIns="92075" tIns="46038" rIns="92075" bIns="46038">
            <a:spAutoFit/>
          </a:bodyPr>
          <a:lstStyle/>
          <a:p>
            <a:pPr algn="ctr"/>
            <a:r>
              <a:rPr lang="en-US" sz="1400" b="1" dirty="0">
                <a:solidFill>
                  <a:schemeClr val="bg2"/>
                </a:solidFill>
                <a:latin typeface="Arial" pitchFamily="34" charset="0"/>
              </a:rPr>
              <a:t>GDP &amp; CAPITAL </a:t>
            </a:r>
          </a:p>
          <a:p>
            <a:pPr algn="ctr"/>
            <a:r>
              <a:rPr lang="en-US" sz="1400" b="1" dirty="0">
                <a:solidFill>
                  <a:schemeClr val="bg2"/>
                </a:solidFill>
                <a:latin typeface="Arial" pitchFamily="34" charset="0"/>
              </a:rPr>
              <a:t>REQUIREMENTS</a:t>
            </a:r>
          </a:p>
        </p:txBody>
      </p:sp>
      <p:sp>
        <p:nvSpPr>
          <p:cNvPr id="7180" name="Rectangle 12"/>
          <p:cNvSpPr>
            <a:spLocks noChangeArrowheads="1"/>
          </p:cNvSpPr>
          <p:nvPr/>
        </p:nvSpPr>
        <p:spPr bwMode="auto">
          <a:xfrm>
            <a:off x="5081588" y="5289550"/>
            <a:ext cx="2101850" cy="708025"/>
          </a:xfrm>
          <a:prstGeom prst="rect">
            <a:avLst/>
          </a:prstGeom>
          <a:solidFill>
            <a:srgbClr val="00FF00"/>
          </a:solidFill>
          <a:ln w="12700">
            <a:solidFill>
              <a:schemeClr val="bg2"/>
            </a:solidFill>
            <a:miter lim="800000"/>
            <a:headEnd/>
            <a:tailEnd/>
          </a:ln>
        </p:spPr>
        <p:txBody>
          <a:bodyPr wrap="none" lIns="92075" tIns="46038" rIns="92075" bIns="46038" anchor="ctr"/>
          <a:lstStyle/>
          <a:p>
            <a:pPr algn="ctr"/>
            <a:r>
              <a:rPr lang="en-US" sz="1400" b="1" dirty="0">
                <a:solidFill>
                  <a:schemeClr val="bg2"/>
                </a:solidFill>
                <a:latin typeface="Arial" pitchFamily="34" charset="0"/>
              </a:rPr>
              <a:t>ENVIRONMENTAL</a:t>
            </a:r>
          </a:p>
          <a:p>
            <a:pPr algn="ctr"/>
            <a:r>
              <a:rPr lang="en-US" sz="1400" b="1" dirty="0">
                <a:solidFill>
                  <a:schemeClr val="bg2"/>
                </a:solidFill>
                <a:latin typeface="Arial" pitchFamily="34" charset="0"/>
              </a:rPr>
              <a:t>EFFECTS</a:t>
            </a:r>
          </a:p>
        </p:txBody>
      </p:sp>
      <p:sp>
        <p:nvSpPr>
          <p:cNvPr id="7181" name="Rectangle 13"/>
          <p:cNvSpPr>
            <a:spLocks noChangeArrowheads="1"/>
          </p:cNvSpPr>
          <p:nvPr/>
        </p:nvSpPr>
        <p:spPr bwMode="auto">
          <a:xfrm>
            <a:off x="1069975" y="3028950"/>
            <a:ext cx="838200" cy="2101850"/>
          </a:xfrm>
          <a:prstGeom prst="rect">
            <a:avLst/>
          </a:prstGeom>
          <a:solidFill>
            <a:srgbClr val="00FF00"/>
          </a:solidFill>
          <a:ln w="12700">
            <a:solidFill>
              <a:schemeClr val="bg2"/>
            </a:solidFill>
            <a:miter lim="800000"/>
            <a:headEnd/>
            <a:tailEnd/>
          </a:ln>
        </p:spPr>
        <p:txBody>
          <a:bodyPr wrap="none" anchor="ctr"/>
          <a:lstStyle/>
          <a:p>
            <a:endParaRPr lang="en-US" dirty="0"/>
          </a:p>
        </p:txBody>
      </p:sp>
      <p:sp>
        <p:nvSpPr>
          <p:cNvPr id="7182" name="Rectangle 14"/>
          <p:cNvSpPr>
            <a:spLocks noChangeArrowheads="1"/>
          </p:cNvSpPr>
          <p:nvPr/>
        </p:nvSpPr>
        <p:spPr bwMode="auto">
          <a:xfrm rot="-5400000">
            <a:off x="426245" y="3821906"/>
            <a:ext cx="2074862" cy="517525"/>
          </a:xfrm>
          <a:prstGeom prst="rect">
            <a:avLst/>
          </a:prstGeom>
          <a:noFill/>
          <a:ln w="9525">
            <a:noFill/>
            <a:miter lim="800000"/>
            <a:headEnd/>
            <a:tailEnd/>
          </a:ln>
        </p:spPr>
        <p:txBody>
          <a:bodyPr wrap="none" lIns="92075" tIns="46038" rIns="92075" bIns="46038">
            <a:spAutoFit/>
          </a:bodyPr>
          <a:lstStyle/>
          <a:p>
            <a:pPr algn="ctr"/>
            <a:r>
              <a:rPr lang="en-US" sz="1400" b="1" dirty="0">
                <a:solidFill>
                  <a:schemeClr val="bg2"/>
                </a:solidFill>
                <a:latin typeface="Arial" pitchFamily="34" charset="0"/>
              </a:rPr>
              <a:t>MINING LIMITS &amp; </a:t>
            </a:r>
          </a:p>
          <a:p>
            <a:pPr algn="ctr"/>
            <a:r>
              <a:rPr lang="en-US" sz="1400" b="1" dirty="0">
                <a:solidFill>
                  <a:schemeClr val="bg2"/>
                </a:solidFill>
                <a:latin typeface="Arial" pitchFamily="34" charset="0"/>
              </a:rPr>
              <a:t>TRADE (including IET)</a:t>
            </a:r>
          </a:p>
        </p:txBody>
      </p:sp>
      <p:sp>
        <p:nvSpPr>
          <p:cNvPr id="7183" name="Rectangle 15"/>
          <p:cNvSpPr>
            <a:spLocks noChangeArrowheads="1"/>
          </p:cNvSpPr>
          <p:nvPr/>
        </p:nvSpPr>
        <p:spPr bwMode="auto">
          <a:xfrm rot="5340000">
            <a:off x="7077869" y="3728244"/>
            <a:ext cx="2990850" cy="366712"/>
          </a:xfrm>
          <a:prstGeom prst="rect">
            <a:avLst/>
          </a:prstGeom>
          <a:noFill/>
          <a:ln w="9525">
            <a:noFill/>
            <a:miter lim="800000"/>
            <a:headEnd/>
            <a:tailEnd/>
          </a:ln>
        </p:spPr>
        <p:txBody>
          <a:bodyPr wrap="none" lIns="92075" tIns="46038" rIns="92075" bIns="46038">
            <a:spAutoFit/>
          </a:bodyPr>
          <a:lstStyle/>
          <a:p>
            <a:pPr algn="ctr"/>
            <a:r>
              <a:rPr lang="en-US" sz="1800" b="1" dirty="0">
                <a:solidFill>
                  <a:schemeClr val="bg1"/>
                </a:solidFill>
                <a:latin typeface="Arial" pitchFamily="34" charset="0"/>
              </a:rPr>
              <a:t>ECONOMY AND SOCIETY</a:t>
            </a:r>
          </a:p>
        </p:txBody>
      </p:sp>
      <p:sp>
        <p:nvSpPr>
          <p:cNvPr id="7184" name="Rectangle 16"/>
          <p:cNvSpPr>
            <a:spLocks noChangeArrowheads="1"/>
          </p:cNvSpPr>
          <p:nvPr/>
        </p:nvSpPr>
        <p:spPr bwMode="auto">
          <a:xfrm rot="-5460000">
            <a:off x="-934244" y="3833020"/>
            <a:ext cx="3101975" cy="366712"/>
          </a:xfrm>
          <a:prstGeom prst="rect">
            <a:avLst/>
          </a:prstGeom>
          <a:noFill/>
          <a:ln w="9525">
            <a:noFill/>
            <a:miter lim="800000"/>
            <a:headEnd/>
            <a:tailEnd/>
          </a:ln>
        </p:spPr>
        <p:txBody>
          <a:bodyPr lIns="92075" tIns="46038" rIns="92075" bIns="46038">
            <a:spAutoFit/>
          </a:bodyPr>
          <a:lstStyle/>
          <a:p>
            <a:r>
              <a:rPr lang="en-US" sz="1800" b="1" dirty="0">
                <a:solidFill>
                  <a:schemeClr val="bg1"/>
                </a:solidFill>
                <a:latin typeface="Arial" pitchFamily="34" charset="0"/>
              </a:rPr>
              <a:t>RESOURCES AND TRADE</a:t>
            </a:r>
          </a:p>
        </p:txBody>
      </p:sp>
      <p:sp>
        <p:nvSpPr>
          <p:cNvPr id="7185" name="Rectangle 17"/>
          <p:cNvSpPr>
            <a:spLocks noChangeArrowheads="1"/>
          </p:cNvSpPr>
          <p:nvPr/>
        </p:nvSpPr>
        <p:spPr bwMode="auto">
          <a:xfrm rot="5400000">
            <a:off x="6508751" y="3700462"/>
            <a:ext cx="1936750" cy="517525"/>
          </a:xfrm>
          <a:prstGeom prst="rect">
            <a:avLst/>
          </a:prstGeom>
          <a:noFill/>
          <a:ln w="9525">
            <a:noFill/>
            <a:miter lim="800000"/>
            <a:headEnd/>
            <a:tailEnd/>
          </a:ln>
        </p:spPr>
        <p:txBody>
          <a:bodyPr wrap="none" lIns="92075" tIns="46038" rIns="92075" bIns="46038">
            <a:spAutoFit/>
          </a:bodyPr>
          <a:lstStyle/>
          <a:p>
            <a:pPr algn="ctr"/>
            <a:r>
              <a:rPr lang="en-US" sz="1400" b="1" dirty="0">
                <a:solidFill>
                  <a:schemeClr val="bg2"/>
                </a:solidFill>
                <a:latin typeface="Arial" pitchFamily="34" charset="0"/>
              </a:rPr>
              <a:t> ENERGY </a:t>
            </a:r>
            <a:r>
              <a:rPr lang="en-US" sz="1400" b="1" dirty="0">
                <a:solidFill>
                  <a:srgbClr val="000099"/>
                </a:solidFill>
                <a:latin typeface="Arial" pitchFamily="34" charset="0"/>
              </a:rPr>
              <a:t>SERVICES</a:t>
            </a:r>
          </a:p>
          <a:p>
            <a:pPr algn="ctr"/>
            <a:r>
              <a:rPr lang="en-US" sz="1400" b="1" dirty="0">
                <a:solidFill>
                  <a:schemeClr val="bg2"/>
                </a:solidFill>
                <a:latin typeface="Arial" pitchFamily="34" charset="0"/>
              </a:rPr>
              <a:t>DEMANDS</a:t>
            </a:r>
          </a:p>
        </p:txBody>
      </p:sp>
      <p:sp>
        <p:nvSpPr>
          <p:cNvPr id="7186" name="Rectangle 18"/>
          <p:cNvSpPr>
            <a:spLocks noChangeArrowheads="1"/>
          </p:cNvSpPr>
          <p:nvPr/>
        </p:nvSpPr>
        <p:spPr bwMode="auto">
          <a:xfrm>
            <a:off x="3500438" y="6126163"/>
            <a:ext cx="1873250" cy="366712"/>
          </a:xfrm>
          <a:prstGeom prst="rect">
            <a:avLst/>
          </a:prstGeom>
          <a:noFill/>
          <a:ln w="9525">
            <a:noFill/>
            <a:miter lim="800000"/>
            <a:headEnd/>
            <a:tailEnd/>
          </a:ln>
        </p:spPr>
        <p:txBody>
          <a:bodyPr wrap="none" lIns="92075" tIns="46038" rIns="92075" bIns="46038">
            <a:spAutoFit/>
          </a:bodyPr>
          <a:lstStyle/>
          <a:p>
            <a:pPr algn="ctr"/>
            <a:r>
              <a:rPr lang="en-US" sz="1800" b="1" dirty="0">
                <a:solidFill>
                  <a:schemeClr val="bg1"/>
                </a:solidFill>
                <a:latin typeface="Arial" pitchFamily="34" charset="0"/>
              </a:rPr>
              <a:t>ENVIRONMENT</a:t>
            </a:r>
          </a:p>
        </p:txBody>
      </p:sp>
      <p:sp>
        <p:nvSpPr>
          <p:cNvPr id="7187" name="Rectangle 19"/>
          <p:cNvSpPr>
            <a:spLocks noChangeArrowheads="1"/>
          </p:cNvSpPr>
          <p:nvPr/>
        </p:nvSpPr>
        <p:spPr bwMode="auto">
          <a:xfrm>
            <a:off x="3038475" y="1368425"/>
            <a:ext cx="2952750" cy="366713"/>
          </a:xfrm>
          <a:prstGeom prst="rect">
            <a:avLst/>
          </a:prstGeom>
          <a:noFill/>
          <a:ln w="9525">
            <a:noFill/>
            <a:miter lim="800000"/>
            <a:headEnd/>
            <a:tailEnd/>
          </a:ln>
        </p:spPr>
        <p:txBody>
          <a:bodyPr wrap="none" lIns="92075" tIns="46038" rIns="92075" bIns="46038">
            <a:spAutoFit/>
          </a:bodyPr>
          <a:lstStyle/>
          <a:p>
            <a:pPr algn="ctr"/>
            <a:r>
              <a:rPr lang="en-US" sz="1800" b="1" dirty="0">
                <a:solidFill>
                  <a:schemeClr val="bg1"/>
                </a:solidFill>
                <a:latin typeface="Arial" pitchFamily="34" charset="0"/>
              </a:rPr>
              <a:t>ENERGY AND ECONOMY</a:t>
            </a:r>
          </a:p>
        </p:txBody>
      </p:sp>
      <p:sp>
        <p:nvSpPr>
          <p:cNvPr id="7188" name="Line 20"/>
          <p:cNvSpPr>
            <a:spLocks noChangeShapeType="1"/>
          </p:cNvSpPr>
          <p:nvPr/>
        </p:nvSpPr>
        <p:spPr bwMode="auto">
          <a:xfrm>
            <a:off x="161925" y="1365250"/>
            <a:ext cx="1343025" cy="1017588"/>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89" name="Line 21"/>
          <p:cNvSpPr>
            <a:spLocks noChangeShapeType="1"/>
          </p:cNvSpPr>
          <p:nvPr/>
        </p:nvSpPr>
        <p:spPr bwMode="auto">
          <a:xfrm>
            <a:off x="1485900" y="2336800"/>
            <a:ext cx="344488" cy="0"/>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0" name="Line 22"/>
          <p:cNvSpPr>
            <a:spLocks noChangeShapeType="1"/>
          </p:cNvSpPr>
          <p:nvPr/>
        </p:nvSpPr>
        <p:spPr bwMode="auto">
          <a:xfrm>
            <a:off x="1447800" y="2286000"/>
            <a:ext cx="20638" cy="739775"/>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1" name="Line 23"/>
          <p:cNvSpPr>
            <a:spLocks noChangeShapeType="1"/>
          </p:cNvSpPr>
          <p:nvPr/>
        </p:nvSpPr>
        <p:spPr bwMode="auto">
          <a:xfrm>
            <a:off x="1528763" y="5151438"/>
            <a:ext cx="0" cy="461962"/>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2" name="Line 24"/>
          <p:cNvSpPr>
            <a:spLocks noChangeShapeType="1"/>
          </p:cNvSpPr>
          <p:nvPr/>
        </p:nvSpPr>
        <p:spPr bwMode="auto">
          <a:xfrm flipV="1">
            <a:off x="136525" y="5684838"/>
            <a:ext cx="1344613" cy="995362"/>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3" name="Line 25"/>
          <p:cNvSpPr>
            <a:spLocks noChangeShapeType="1"/>
          </p:cNvSpPr>
          <p:nvPr/>
        </p:nvSpPr>
        <p:spPr bwMode="auto">
          <a:xfrm>
            <a:off x="1531938" y="5613400"/>
            <a:ext cx="1808162" cy="0"/>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4" name="Line 26"/>
          <p:cNvSpPr>
            <a:spLocks noChangeShapeType="1"/>
          </p:cNvSpPr>
          <p:nvPr/>
        </p:nvSpPr>
        <p:spPr bwMode="auto">
          <a:xfrm>
            <a:off x="3317875" y="5616575"/>
            <a:ext cx="1787525" cy="22225"/>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5" name="Line 27"/>
          <p:cNvSpPr>
            <a:spLocks noChangeShapeType="1"/>
          </p:cNvSpPr>
          <p:nvPr/>
        </p:nvSpPr>
        <p:spPr bwMode="auto">
          <a:xfrm>
            <a:off x="7502525" y="5011738"/>
            <a:ext cx="20638" cy="601662"/>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6" name="Line 28"/>
          <p:cNvSpPr>
            <a:spLocks noChangeShapeType="1"/>
          </p:cNvSpPr>
          <p:nvPr/>
        </p:nvSpPr>
        <p:spPr bwMode="auto">
          <a:xfrm flipH="1" flipV="1">
            <a:off x="7546975" y="5637213"/>
            <a:ext cx="1484313" cy="996950"/>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7" name="Line 29"/>
          <p:cNvSpPr>
            <a:spLocks noChangeShapeType="1"/>
          </p:cNvSpPr>
          <p:nvPr/>
        </p:nvSpPr>
        <p:spPr bwMode="auto">
          <a:xfrm flipH="1">
            <a:off x="7664450" y="1341438"/>
            <a:ext cx="1298575" cy="973137"/>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8" name="Line 30"/>
          <p:cNvSpPr>
            <a:spLocks noChangeShapeType="1"/>
          </p:cNvSpPr>
          <p:nvPr/>
        </p:nvSpPr>
        <p:spPr bwMode="auto">
          <a:xfrm flipV="1">
            <a:off x="3970338" y="2338388"/>
            <a:ext cx="1065212" cy="20637"/>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199" name="Line 31"/>
          <p:cNvSpPr>
            <a:spLocks noChangeShapeType="1"/>
          </p:cNvSpPr>
          <p:nvPr/>
        </p:nvSpPr>
        <p:spPr bwMode="auto">
          <a:xfrm>
            <a:off x="7131050" y="2336800"/>
            <a:ext cx="484188" cy="0"/>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200" name="Line 32"/>
          <p:cNvSpPr>
            <a:spLocks noChangeShapeType="1"/>
          </p:cNvSpPr>
          <p:nvPr/>
        </p:nvSpPr>
        <p:spPr bwMode="auto">
          <a:xfrm>
            <a:off x="7639050" y="2317750"/>
            <a:ext cx="0" cy="530225"/>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201" name="Line 33"/>
          <p:cNvSpPr>
            <a:spLocks noChangeShapeType="1"/>
          </p:cNvSpPr>
          <p:nvPr/>
        </p:nvSpPr>
        <p:spPr bwMode="auto">
          <a:xfrm>
            <a:off x="2876550" y="2689225"/>
            <a:ext cx="0" cy="390525"/>
          </a:xfrm>
          <a:prstGeom prst="line">
            <a:avLst/>
          </a:prstGeom>
          <a:noFill/>
          <a:ln w="12700">
            <a:solidFill>
              <a:srgbClr val="F95AB7"/>
            </a:solidFill>
            <a:round/>
            <a:headEnd type="none" w="sm" len="sm"/>
            <a:tailEnd type="none" w="sm" len="sm"/>
          </a:ln>
        </p:spPr>
        <p:txBody>
          <a:bodyPr/>
          <a:lstStyle/>
          <a:p>
            <a:endParaRPr lang="en-GB" dirty="0"/>
          </a:p>
        </p:txBody>
      </p:sp>
      <p:sp>
        <p:nvSpPr>
          <p:cNvPr id="7202" name="Line 34"/>
          <p:cNvSpPr>
            <a:spLocks noChangeShapeType="1"/>
          </p:cNvSpPr>
          <p:nvPr/>
        </p:nvSpPr>
        <p:spPr bwMode="auto">
          <a:xfrm>
            <a:off x="2879725" y="3082925"/>
            <a:ext cx="577850" cy="485775"/>
          </a:xfrm>
          <a:prstGeom prst="line">
            <a:avLst/>
          </a:prstGeom>
          <a:noFill/>
          <a:ln w="12700">
            <a:solidFill>
              <a:srgbClr val="F95AB7"/>
            </a:solidFill>
            <a:round/>
            <a:headEnd type="none" w="sm" len="sm"/>
            <a:tailEnd type="stealth" w="med" len="lg"/>
          </a:ln>
        </p:spPr>
        <p:txBody>
          <a:bodyPr/>
          <a:lstStyle/>
          <a:p>
            <a:endParaRPr lang="en-GB" dirty="0"/>
          </a:p>
        </p:txBody>
      </p:sp>
      <p:sp>
        <p:nvSpPr>
          <p:cNvPr id="7203" name="Line 35"/>
          <p:cNvSpPr>
            <a:spLocks noChangeShapeType="1"/>
          </p:cNvSpPr>
          <p:nvPr/>
        </p:nvSpPr>
        <p:spPr bwMode="auto">
          <a:xfrm flipV="1">
            <a:off x="5434013" y="3105150"/>
            <a:ext cx="530225" cy="392113"/>
          </a:xfrm>
          <a:prstGeom prst="line">
            <a:avLst/>
          </a:prstGeom>
          <a:noFill/>
          <a:ln w="12700">
            <a:solidFill>
              <a:srgbClr val="F95AB7"/>
            </a:solidFill>
            <a:round/>
            <a:headEnd type="none" w="sm" len="sm"/>
            <a:tailEnd type="none" w="sm" len="sm"/>
          </a:ln>
        </p:spPr>
        <p:txBody>
          <a:bodyPr/>
          <a:lstStyle/>
          <a:p>
            <a:endParaRPr lang="en-GB" dirty="0"/>
          </a:p>
        </p:txBody>
      </p:sp>
      <p:sp>
        <p:nvSpPr>
          <p:cNvPr id="7204" name="Line 36"/>
          <p:cNvSpPr>
            <a:spLocks noChangeShapeType="1"/>
          </p:cNvSpPr>
          <p:nvPr/>
        </p:nvSpPr>
        <p:spPr bwMode="auto">
          <a:xfrm>
            <a:off x="5965825" y="2643188"/>
            <a:ext cx="0" cy="461962"/>
          </a:xfrm>
          <a:prstGeom prst="line">
            <a:avLst/>
          </a:prstGeom>
          <a:noFill/>
          <a:ln w="12700">
            <a:solidFill>
              <a:srgbClr val="F95AB7"/>
            </a:solidFill>
            <a:round/>
            <a:headEnd type="stealth" w="med" len="lg"/>
            <a:tailEnd type="none" w="sm" len="sm"/>
          </a:ln>
        </p:spPr>
        <p:txBody>
          <a:bodyPr/>
          <a:lstStyle/>
          <a:p>
            <a:endParaRPr lang="en-GB" dirty="0"/>
          </a:p>
        </p:txBody>
      </p:sp>
      <p:sp>
        <p:nvSpPr>
          <p:cNvPr id="7205" name="Line 37"/>
          <p:cNvSpPr>
            <a:spLocks noChangeShapeType="1"/>
          </p:cNvSpPr>
          <p:nvPr/>
        </p:nvSpPr>
        <p:spPr bwMode="auto">
          <a:xfrm>
            <a:off x="1905000" y="3962400"/>
            <a:ext cx="1554163" cy="0"/>
          </a:xfrm>
          <a:prstGeom prst="line">
            <a:avLst/>
          </a:prstGeom>
          <a:noFill/>
          <a:ln w="12700">
            <a:solidFill>
              <a:srgbClr val="F95AB7"/>
            </a:solidFill>
            <a:round/>
            <a:headEnd type="none" w="sm" len="sm"/>
            <a:tailEnd type="stealth" w="med" len="lg"/>
          </a:ln>
        </p:spPr>
        <p:txBody>
          <a:bodyPr/>
          <a:lstStyle/>
          <a:p>
            <a:endParaRPr lang="en-GB" dirty="0"/>
          </a:p>
        </p:txBody>
      </p:sp>
      <p:sp>
        <p:nvSpPr>
          <p:cNvPr id="7206" name="Rectangle 38"/>
          <p:cNvSpPr>
            <a:spLocks noChangeArrowheads="1"/>
          </p:cNvSpPr>
          <p:nvPr/>
        </p:nvSpPr>
        <p:spPr bwMode="auto">
          <a:xfrm>
            <a:off x="1912938" y="5264150"/>
            <a:ext cx="2101850" cy="668338"/>
          </a:xfrm>
          <a:prstGeom prst="rect">
            <a:avLst/>
          </a:prstGeom>
          <a:solidFill>
            <a:srgbClr val="00FF00"/>
          </a:solidFill>
          <a:ln w="12700">
            <a:solidFill>
              <a:schemeClr val="bg2"/>
            </a:solidFill>
            <a:miter lim="800000"/>
            <a:headEnd/>
            <a:tailEnd/>
          </a:ln>
        </p:spPr>
        <p:txBody>
          <a:bodyPr wrap="none" lIns="92075" tIns="46038" rIns="92075" bIns="46038" anchor="ctr"/>
          <a:lstStyle/>
          <a:p>
            <a:pPr algn="ctr"/>
            <a:r>
              <a:rPr lang="en-US" sz="1400" b="1" dirty="0">
                <a:solidFill>
                  <a:schemeClr val="bg2"/>
                </a:solidFill>
                <a:latin typeface="Arial" pitchFamily="34" charset="0"/>
              </a:rPr>
              <a:t>ENVIRONMENTAL</a:t>
            </a:r>
          </a:p>
          <a:p>
            <a:pPr algn="ctr"/>
            <a:r>
              <a:rPr lang="en-US" sz="1400" b="1" dirty="0">
                <a:solidFill>
                  <a:schemeClr val="bg2"/>
                </a:solidFill>
                <a:latin typeface="Arial" pitchFamily="34" charset="0"/>
              </a:rPr>
              <a:t>LIMITS</a:t>
            </a:r>
          </a:p>
        </p:txBody>
      </p:sp>
      <p:sp>
        <p:nvSpPr>
          <p:cNvPr id="7207" name="Line 39"/>
          <p:cNvSpPr>
            <a:spLocks noChangeShapeType="1"/>
          </p:cNvSpPr>
          <p:nvPr/>
        </p:nvSpPr>
        <p:spPr bwMode="auto">
          <a:xfrm flipV="1">
            <a:off x="7205663" y="5564188"/>
            <a:ext cx="336550" cy="47625"/>
          </a:xfrm>
          <a:prstGeom prst="line">
            <a:avLst/>
          </a:prstGeom>
          <a:noFill/>
          <a:ln w="25400">
            <a:solidFill>
              <a:srgbClr val="F95AB7"/>
            </a:solidFill>
            <a:prstDash val="dash"/>
            <a:round/>
            <a:headEnd type="none" w="sm" len="sm"/>
            <a:tailEnd type="none" w="sm" len="sm"/>
          </a:ln>
        </p:spPr>
        <p:txBody>
          <a:bodyPr/>
          <a:lstStyle/>
          <a:p>
            <a:endParaRPr lang="en-GB" dirty="0"/>
          </a:p>
        </p:txBody>
      </p:sp>
      <p:sp>
        <p:nvSpPr>
          <p:cNvPr id="7208" name="Line 40"/>
          <p:cNvSpPr>
            <a:spLocks noChangeShapeType="1"/>
          </p:cNvSpPr>
          <p:nvPr/>
        </p:nvSpPr>
        <p:spPr bwMode="auto">
          <a:xfrm flipV="1">
            <a:off x="6019800" y="4572000"/>
            <a:ext cx="0" cy="681038"/>
          </a:xfrm>
          <a:prstGeom prst="line">
            <a:avLst/>
          </a:prstGeom>
          <a:noFill/>
          <a:ln w="12700">
            <a:solidFill>
              <a:srgbClr val="F95AB7"/>
            </a:solidFill>
            <a:round/>
            <a:headEnd type="stealth" w="med" len="lg"/>
            <a:tailEnd type="none" w="sm" len="sm"/>
          </a:ln>
        </p:spPr>
        <p:txBody>
          <a:bodyPr/>
          <a:lstStyle/>
          <a:p>
            <a:endParaRPr lang="en-GB" dirty="0"/>
          </a:p>
        </p:txBody>
      </p:sp>
      <p:sp>
        <p:nvSpPr>
          <p:cNvPr id="7209" name="Line 41"/>
          <p:cNvSpPr>
            <a:spLocks noChangeShapeType="1"/>
          </p:cNvSpPr>
          <p:nvPr/>
        </p:nvSpPr>
        <p:spPr bwMode="auto">
          <a:xfrm>
            <a:off x="5184775" y="4346575"/>
            <a:ext cx="835025" cy="225425"/>
          </a:xfrm>
          <a:prstGeom prst="line">
            <a:avLst/>
          </a:prstGeom>
          <a:noFill/>
          <a:ln w="12700">
            <a:solidFill>
              <a:srgbClr val="F95AB7"/>
            </a:solidFill>
            <a:round/>
            <a:headEnd type="none" w="sm" len="sm"/>
            <a:tailEnd type="none" w="sm" len="sm"/>
          </a:ln>
        </p:spPr>
        <p:txBody>
          <a:bodyPr/>
          <a:lstStyle/>
          <a:p>
            <a:endParaRPr lang="en-GB" dirty="0"/>
          </a:p>
        </p:txBody>
      </p:sp>
      <p:sp>
        <p:nvSpPr>
          <p:cNvPr id="7210" name="Line 42"/>
          <p:cNvSpPr>
            <a:spLocks noChangeShapeType="1"/>
          </p:cNvSpPr>
          <p:nvPr/>
        </p:nvSpPr>
        <p:spPr bwMode="auto">
          <a:xfrm flipV="1">
            <a:off x="2970213" y="4725988"/>
            <a:ext cx="0" cy="528637"/>
          </a:xfrm>
          <a:prstGeom prst="line">
            <a:avLst/>
          </a:prstGeom>
          <a:noFill/>
          <a:ln w="12700">
            <a:solidFill>
              <a:srgbClr val="F95AB7"/>
            </a:solidFill>
            <a:round/>
            <a:headEnd type="none" w="sm" len="sm"/>
            <a:tailEnd type="none" w="sm" len="sm"/>
          </a:ln>
        </p:spPr>
        <p:txBody>
          <a:bodyPr/>
          <a:lstStyle/>
          <a:p>
            <a:endParaRPr lang="en-GB" dirty="0"/>
          </a:p>
        </p:txBody>
      </p:sp>
      <p:sp>
        <p:nvSpPr>
          <p:cNvPr id="7211" name="Line 43"/>
          <p:cNvSpPr>
            <a:spLocks noChangeShapeType="1"/>
          </p:cNvSpPr>
          <p:nvPr/>
        </p:nvSpPr>
        <p:spPr bwMode="auto">
          <a:xfrm flipV="1">
            <a:off x="2973388" y="4344988"/>
            <a:ext cx="835025" cy="377825"/>
          </a:xfrm>
          <a:prstGeom prst="line">
            <a:avLst/>
          </a:prstGeom>
          <a:noFill/>
          <a:ln w="12700">
            <a:solidFill>
              <a:srgbClr val="F95AB7"/>
            </a:solidFill>
            <a:round/>
            <a:headEnd type="none" w="sm" len="sm"/>
            <a:tailEnd type="stealth" w="med" len="lg"/>
          </a:ln>
        </p:spPr>
        <p:txBody>
          <a:bodyPr/>
          <a:lstStyle/>
          <a:p>
            <a:endParaRPr lang="en-GB" dirty="0"/>
          </a:p>
        </p:txBody>
      </p:sp>
      <p:sp>
        <p:nvSpPr>
          <p:cNvPr id="7212" name="Rectangle 44"/>
          <p:cNvSpPr>
            <a:spLocks noChangeArrowheads="1"/>
          </p:cNvSpPr>
          <p:nvPr/>
        </p:nvSpPr>
        <p:spPr bwMode="auto">
          <a:xfrm>
            <a:off x="228600" y="436728"/>
            <a:ext cx="7537450" cy="954107"/>
          </a:xfrm>
          <a:prstGeom prst="rect">
            <a:avLst/>
          </a:prstGeom>
          <a:noFill/>
          <a:ln w="12700">
            <a:noFill/>
            <a:miter lim="800000"/>
            <a:headEnd type="none" w="sm" len="sm"/>
            <a:tailEnd type="none" w="sm" len="sm"/>
          </a:ln>
        </p:spPr>
        <p:txBody>
          <a:bodyPr wrap="square">
            <a:spAutoFit/>
          </a:bodyPr>
          <a:lstStyle/>
          <a:p>
            <a:r>
              <a:rPr lang="en-US" sz="2800" dirty="0">
                <a:latin typeface="Arial" pitchFamily="34" charset="0"/>
              </a:rPr>
              <a:t>Assessing Energy, Economy, Engineering &amp; Environment </a:t>
            </a:r>
            <a:r>
              <a:rPr lang="en-US" sz="2800" dirty="0" smtClean="0">
                <a:latin typeface="Arial" pitchFamily="34" charset="0"/>
              </a:rPr>
              <a:t>(E4) Interactions</a:t>
            </a:r>
            <a:endParaRPr lang="en-US" sz="2800" dirty="0">
              <a:latin typeface="Arial" pitchFamily="34" charset="0"/>
            </a:endParaRPr>
          </a:p>
        </p:txBody>
      </p:sp>
      <p:sp>
        <p:nvSpPr>
          <p:cNvPr id="7213" name="Line 45"/>
          <p:cNvSpPr>
            <a:spLocks noChangeShapeType="1"/>
          </p:cNvSpPr>
          <p:nvPr/>
        </p:nvSpPr>
        <p:spPr bwMode="auto">
          <a:xfrm flipH="1">
            <a:off x="1905000" y="3733800"/>
            <a:ext cx="1524000" cy="0"/>
          </a:xfrm>
          <a:prstGeom prst="line">
            <a:avLst/>
          </a:prstGeom>
          <a:noFill/>
          <a:ln w="12700">
            <a:solidFill>
              <a:srgbClr val="F95AB7"/>
            </a:solidFill>
            <a:round/>
            <a:headEnd type="none" w="sm" len="sm"/>
            <a:tailEnd type="stealth" w="med" len="lg"/>
          </a:ln>
        </p:spPr>
        <p:txBody>
          <a:bodyPr/>
          <a:lstStyle/>
          <a:p>
            <a:endParaRPr lang="en-GB" dirty="0"/>
          </a:p>
        </p:txBody>
      </p:sp>
      <p:sp>
        <p:nvSpPr>
          <p:cNvPr id="7214" name="Line 46"/>
          <p:cNvSpPr>
            <a:spLocks noChangeShapeType="1"/>
          </p:cNvSpPr>
          <p:nvPr/>
        </p:nvSpPr>
        <p:spPr bwMode="auto">
          <a:xfrm>
            <a:off x="5486400" y="3810000"/>
            <a:ext cx="1554163" cy="0"/>
          </a:xfrm>
          <a:prstGeom prst="line">
            <a:avLst/>
          </a:prstGeom>
          <a:noFill/>
          <a:ln w="12700">
            <a:solidFill>
              <a:srgbClr val="F95AB7"/>
            </a:solidFill>
            <a:round/>
            <a:headEnd type="none" w="sm" len="sm"/>
            <a:tailEnd type="stealth" w="med" len="lg"/>
          </a:ln>
        </p:spPr>
        <p:txBody>
          <a:bodyPr/>
          <a:lstStyle/>
          <a:p>
            <a:endParaRPr lang="en-GB" dirty="0"/>
          </a:p>
        </p:txBody>
      </p:sp>
      <p:sp>
        <p:nvSpPr>
          <p:cNvPr id="7215" name="Line 47"/>
          <p:cNvSpPr>
            <a:spLocks noChangeShapeType="1"/>
          </p:cNvSpPr>
          <p:nvPr/>
        </p:nvSpPr>
        <p:spPr bwMode="auto">
          <a:xfrm flipH="1" flipV="1">
            <a:off x="3200400" y="2667000"/>
            <a:ext cx="0" cy="381000"/>
          </a:xfrm>
          <a:prstGeom prst="line">
            <a:avLst/>
          </a:prstGeom>
          <a:noFill/>
          <a:ln w="12700">
            <a:solidFill>
              <a:srgbClr val="F95AB7"/>
            </a:solidFill>
            <a:round/>
            <a:headEnd type="none" w="sm" len="sm"/>
            <a:tailEnd type="stealth" w="med" len="lg"/>
          </a:ln>
        </p:spPr>
        <p:txBody>
          <a:bodyPr/>
          <a:lstStyle/>
          <a:p>
            <a:endParaRPr lang="en-GB" dirty="0"/>
          </a:p>
        </p:txBody>
      </p:sp>
      <p:sp>
        <p:nvSpPr>
          <p:cNvPr id="7216" name="Line 48"/>
          <p:cNvSpPr>
            <a:spLocks noChangeShapeType="1"/>
          </p:cNvSpPr>
          <p:nvPr/>
        </p:nvSpPr>
        <p:spPr bwMode="auto">
          <a:xfrm>
            <a:off x="3200400" y="3048000"/>
            <a:ext cx="457200" cy="304800"/>
          </a:xfrm>
          <a:prstGeom prst="line">
            <a:avLst/>
          </a:prstGeom>
          <a:noFill/>
          <a:ln w="12700">
            <a:solidFill>
              <a:srgbClr val="F95AB7"/>
            </a:solidFill>
            <a:round/>
            <a:headEnd type="none" w="sm" len="sm"/>
            <a:tailEnd type="none" w="sm" len="sm"/>
          </a:ln>
        </p:spPr>
        <p:txBody>
          <a:bodyPr/>
          <a:lstStyle/>
          <a:p>
            <a:endParaRPr lang="en-GB" dirty="0"/>
          </a:p>
        </p:txBody>
      </p:sp>
      <p:sp>
        <p:nvSpPr>
          <p:cNvPr id="49" name="Slide Number Placeholder 48"/>
          <p:cNvSpPr>
            <a:spLocks noGrp="1"/>
          </p:cNvSpPr>
          <p:nvPr>
            <p:ph type="sldNum" sz="quarter" idx="12"/>
          </p:nvPr>
        </p:nvSpPr>
        <p:spPr/>
        <p:txBody>
          <a:bodyPr/>
          <a:lstStyle/>
          <a:p>
            <a:pPr>
              <a:defRPr/>
            </a:pPr>
            <a:fld id="{03C20E06-1E38-4C66-842F-5B5C37A1D6F5}" type="slidenum">
              <a:rPr lang="en-GB" smtClean="0"/>
              <a:pPr>
                <a:defRPr/>
              </a:pPr>
              <a:t>4</a:t>
            </a:fld>
            <a:endParaRPr lang="en-GB"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188" y="500063"/>
            <a:ext cx="7772400" cy="750887"/>
          </a:xfrm>
        </p:spPr>
        <p:txBody>
          <a:bodyPr/>
          <a:lstStyle/>
          <a:p>
            <a:r>
              <a:rPr lang="en-US" dirty="0" smtClean="0"/>
              <a:t>Components of MARKAL</a:t>
            </a:r>
          </a:p>
        </p:txBody>
      </p:sp>
      <p:pic>
        <p:nvPicPr>
          <p:cNvPr id="27651" name="Picture 3"/>
          <p:cNvPicPr>
            <a:picLocks noChangeAspect="1" noChangeArrowheads="1"/>
          </p:cNvPicPr>
          <p:nvPr>
            <p:ph type="body" idx="1"/>
          </p:nvPr>
        </p:nvPicPr>
        <p:blipFill>
          <a:blip r:embed="rId3" cstate="print"/>
          <a:srcRect/>
          <a:stretch>
            <a:fillRect/>
          </a:stretch>
        </p:blipFill>
        <p:spPr>
          <a:xfrm>
            <a:off x="785813" y="1214438"/>
            <a:ext cx="7543800" cy="5164137"/>
          </a:xfrm>
          <a:noFill/>
        </p:spPr>
      </p:pic>
      <p:sp>
        <p:nvSpPr>
          <p:cNvPr id="4" name="Slide Number Placeholder 3"/>
          <p:cNvSpPr>
            <a:spLocks noGrp="1"/>
          </p:cNvSpPr>
          <p:nvPr>
            <p:ph type="sldNum" sz="quarter" idx="10"/>
          </p:nvPr>
        </p:nvSpPr>
        <p:spPr/>
        <p:txBody>
          <a:bodyPr/>
          <a:lstStyle/>
          <a:p>
            <a:pPr>
              <a:defRPr/>
            </a:pPr>
            <a:fld id="{01BDCB40-F24C-4FE9-9475-2C97519E65B5}" type="slidenum">
              <a:rPr lang="en-GB"/>
              <a:pPr>
                <a:defRPr/>
              </a:pPr>
              <a:t>40</a:t>
            </a:fld>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28625"/>
            <a:ext cx="8229600" cy="571500"/>
          </a:xfrm>
        </p:spPr>
        <p:txBody>
          <a:bodyPr/>
          <a:lstStyle/>
          <a:p>
            <a:r>
              <a:rPr lang="en-GB" sz="3200" dirty="0" smtClean="0"/>
              <a:t>Running the UK MARKAL models</a:t>
            </a:r>
          </a:p>
        </p:txBody>
      </p:sp>
      <p:sp>
        <p:nvSpPr>
          <p:cNvPr id="28675" name="Rectangle 3"/>
          <p:cNvSpPr>
            <a:spLocks noGrp="1" noChangeArrowheads="1"/>
          </p:cNvSpPr>
          <p:nvPr>
            <p:ph type="body" idx="1"/>
          </p:nvPr>
        </p:nvSpPr>
        <p:spPr>
          <a:xfrm>
            <a:off x="684213" y="1143000"/>
            <a:ext cx="7920037" cy="4648200"/>
          </a:xfrm>
        </p:spPr>
        <p:txBody>
          <a:bodyPr/>
          <a:lstStyle/>
          <a:p>
            <a:pPr>
              <a:spcBef>
                <a:spcPct val="10000"/>
              </a:spcBef>
            </a:pPr>
            <a:r>
              <a:rPr lang="en-GB" sz="2000" dirty="0" smtClean="0"/>
              <a:t>Objective function</a:t>
            </a:r>
          </a:p>
          <a:p>
            <a:pPr lvl="1">
              <a:spcBef>
                <a:spcPct val="10000"/>
              </a:spcBef>
            </a:pPr>
            <a:r>
              <a:rPr lang="en-GB" sz="1800" dirty="0" smtClean="0"/>
              <a:t>MARKAL minimises discounted energy system costs</a:t>
            </a:r>
          </a:p>
          <a:p>
            <a:pPr lvl="1">
              <a:spcBef>
                <a:spcPct val="10000"/>
              </a:spcBef>
            </a:pPr>
            <a:r>
              <a:rPr lang="en-GB" sz="1800" dirty="0" smtClean="0"/>
              <a:t>M-M maximises overall discounted utility </a:t>
            </a:r>
          </a:p>
          <a:p>
            <a:pPr lvl="1">
              <a:spcBef>
                <a:spcPct val="10000"/>
              </a:spcBef>
            </a:pPr>
            <a:r>
              <a:rPr lang="en-GB" sz="1800" dirty="0" smtClean="0"/>
              <a:t>MED maximises total societal welfare (producer &amp; consumer surplus)</a:t>
            </a:r>
          </a:p>
          <a:p>
            <a:pPr>
              <a:spcBef>
                <a:spcPct val="10000"/>
              </a:spcBef>
            </a:pPr>
            <a:r>
              <a:rPr lang="en-GB" sz="2000" dirty="0" smtClean="0"/>
              <a:t>Initial calibration to UK energy system in year 2000</a:t>
            </a:r>
          </a:p>
          <a:p>
            <a:pPr lvl="1">
              <a:spcBef>
                <a:spcPct val="10000"/>
              </a:spcBef>
            </a:pPr>
            <a:r>
              <a:rPr lang="en-GB" sz="1800" dirty="0" smtClean="0"/>
              <a:t>Depiction of existing infrastructures, installed energy technologies, current policies, physical constraints</a:t>
            </a:r>
          </a:p>
          <a:p>
            <a:pPr lvl="1">
              <a:spcBef>
                <a:spcPct val="10000"/>
              </a:spcBef>
            </a:pPr>
            <a:r>
              <a:rPr lang="en-GB" sz="1800" dirty="0" smtClean="0"/>
              <a:t>Calibration for final energy, CO</a:t>
            </a:r>
            <a:r>
              <a:rPr lang="en-GB" sz="1800" baseline="-25000" dirty="0" smtClean="0"/>
              <a:t>2</a:t>
            </a:r>
            <a:r>
              <a:rPr lang="en-GB" sz="1800" dirty="0" smtClean="0"/>
              <a:t> emissions &amp; electricity generation</a:t>
            </a:r>
          </a:p>
          <a:p>
            <a:pPr>
              <a:spcBef>
                <a:spcPct val="10000"/>
              </a:spcBef>
            </a:pPr>
            <a:r>
              <a:rPr lang="en-GB" sz="2000" dirty="0" smtClean="0"/>
              <a:t>Model then optimizes in 5-year time steps through to 2050</a:t>
            </a:r>
          </a:p>
          <a:p>
            <a:pPr lvl="1">
              <a:spcBef>
                <a:spcPct val="10000"/>
              </a:spcBef>
            </a:pPr>
            <a:r>
              <a:rPr lang="en-GB" sz="1800" dirty="0" smtClean="0"/>
              <a:t>Changing energy resources supply curves </a:t>
            </a:r>
          </a:p>
          <a:p>
            <a:pPr lvl="1">
              <a:spcBef>
                <a:spcPct val="10000"/>
              </a:spcBef>
            </a:pPr>
            <a:r>
              <a:rPr lang="en-GB" sz="1800" dirty="0" smtClean="0"/>
              <a:t>Exogenous trends in energy service demands</a:t>
            </a:r>
          </a:p>
          <a:p>
            <a:pPr lvl="1">
              <a:spcBef>
                <a:spcPct val="10000"/>
              </a:spcBef>
            </a:pPr>
            <a:r>
              <a:rPr lang="en-GB" sz="1800" dirty="0" smtClean="0"/>
              <a:t>Changing technology costs (vintaging &amp; exogenous learning curves)</a:t>
            </a:r>
          </a:p>
          <a:p>
            <a:pPr lvl="1">
              <a:spcBef>
                <a:spcPct val="10000"/>
              </a:spcBef>
            </a:pPr>
            <a:r>
              <a:rPr lang="en-GB" sz="1800" dirty="0" smtClean="0"/>
              <a:t>Physical and policy constraints</a:t>
            </a:r>
          </a:p>
          <a:p>
            <a:pPr lvl="1">
              <a:spcBef>
                <a:spcPct val="10000"/>
              </a:spcBef>
            </a:pPr>
            <a:r>
              <a:rPr lang="en-GB" sz="1800" dirty="0" smtClean="0"/>
              <a:t>Taxes and subsidies</a:t>
            </a:r>
          </a:p>
          <a:p>
            <a:pPr lvl="1">
              <a:spcBef>
                <a:spcPct val="10000"/>
              </a:spcBef>
            </a:pPr>
            <a:r>
              <a:rPr lang="en-GB" sz="1800" dirty="0" smtClean="0"/>
              <a:t>(And in M-M, MED) varying energy service demands</a:t>
            </a:r>
            <a:endParaRPr lang="en-GB" sz="2000" dirty="0" smtClean="0"/>
          </a:p>
          <a:p>
            <a:pPr>
              <a:spcBef>
                <a:spcPct val="10000"/>
              </a:spcBef>
            </a:pPr>
            <a:r>
              <a:rPr lang="en-GB" sz="2000" dirty="0" smtClean="0"/>
              <a:t>A full range of scenarios and sensitivity analysis is carried out in a systematic ‘what-if’ framework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0688"/>
            <a:ext cx="8489950" cy="720080"/>
          </a:xfrm>
        </p:spPr>
        <p:txBody>
          <a:bodyPr/>
          <a:lstStyle/>
          <a:p>
            <a:r>
              <a:rPr lang="en-GB" dirty="0" smtClean="0"/>
              <a:t>Stochastic UK MARKAL </a:t>
            </a:r>
            <a:endParaRPr lang="en-GB" dirty="0"/>
          </a:p>
        </p:txBody>
      </p:sp>
      <p:sp>
        <p:nvSpPr>
          <p:cNvPr id="3" name="Content Placeholder 2"/>
          <p:cNvSpPr>
            <a:spLocks noGrp="1"/>
          </p:cNvSpPr>
          <p:nvPr>
            <p:ph idx="1"/>
          </p:nvPr>
        </p:nvSpPr>
        <p:spPr>
          <a:xfrm>
            <a:off x="330200" y="1340768"/>
            <a:ext cx="8489950" cy="4825083"/>
          </a:xfrm>
        </p:spPr>
        <p:txBody>
          <a:bodyPr/>
          <a:lstStyle/>
          <a:p>
            <a:pPr>
              <a:spcBef>
                <a:spcPts val="600"/>
              </a:spcBef>
            </a:pPr>
            <a:r>
              <a:rPr lang="en-GB" sz="2000" dirty="0" smtClean="0"/>
              <a:t>Built on technologically detailed, partial equilibrium energy systems optimisation MARKAL model</a:t>
            </a:r>
          </a:p>
          <a:p>
            <a:pPr lvl="1">
              <a:spcBef>
                <a:spcPts val="600"/>
              </a:spcBef>
            </a:pPr>
            <a:r>
              <a:rPr lang="en-GB" sz="1200" b="1" u="sng" dirty="0" smtClean="0">
                <a:solidFill>
                  <a:srgbClr val="00B0F0"/>
                </a:solidFill>
              </a:rPr>
              <a:t>www.ukerc.ac.uk/support/tiki-index.php?page=ES_MARKALModelFamily&amp;structure=Energy+Systems</a:t>
            </a:r>
          </a:p>
          <a:p>
            <a:pPr>
              <a:spcBef>
                <a:spcPts val="600"/>
              </a:spcBef>
            </a:pPr>
            <a:r>
              <a:rPr lang="en-GB" sz="2000" dirty="0" smtClean="0"/>
              <a:t>Development of a new stochastic variant of UK MARKAL</a:t>
            </a:r>
          </a:p>
          <a:p>
            <a:pPr lvl="1">
              <a:spcBef>
                <a:spcPts val="600"/>
              </a:spcBef>
            </a:pPr>
            <a:r>
              <a:rPr lang="en-GB" sz="1600" dirty="0" smtClean="0"/>
              <a:t>Key uncertainties categorized by alternate outcomes of a random variable </a:t>
            </a:r>
          </a:p>
          <a:p>
            <a:pPr lvl="2">
              <a:spcBef>
                <a:spcPts val="600"/>
              </a:spcBef>
            </a:pPr>
            <a:r>
              <a:rPr lang="en-GB" sz="1400" dirty="0" smtClean="0"/>
              <a:t>Two stage stochastic programming solution</a:t>
            </a:r>
          </a:p>
          <a:p>
            <a:pPr lvl="2">
              <a:spcBef>
                <a:spcPts val="600"/>
              </a:spcBef>
            </a:pPr>
            <a:r>
              <a:rPr lang="en-GB" sz="1400" dirty="0" smtClean="0"/>
              <a:t>Defined by states of the world [SOW] – discrete (e.g., 50/50 likelihood), or via a probability density function</a:t>
            </a:r>
          </a:p>
          <a:p>
            <a:pPr lvl="1">
              <a:spcBef>
                <a:spcPts val="600"/>
              </a:spcBef>
            </a:pPr>
            <a:r>
              <a:rPr lang="en-GB" sz="1600" dirty="0" smtClean="0"/>
              <a:t>The partial equilibrium objective function is maximised based on the expected weighted costs for each state of the world (SOW) based on the assumed probabilities and the costs for that SOW</a:t>
            </a:r>
          </a:p>
          <a:p>
            <a:pPr lvl="2">
              <a:spcBef>
                <a:spcPts val="600"/>
              </a:spcBef>
            </a:pPr>
            <a:r>
              <a:rPr lang="en-GB" sz="1400" i="1" dirty="0" smtClean="0"/>
              <a:t>Expected Cost</a:t>
            </a:r>
            <a:r>
              <a:rPr lang="en-GB" sz="1400" i="1" baseline="-25000" dirty="0" smtClean="0"/>
              <a:t>Scen</a:t>
            </a:r>
            <a:r>
              <a:rPr lang="en-GB" sz="1400" i="1" dirty="0" smtClean="0"/>
              <a:t> </a:t>
            </a:r>
            <a:r>
              <a:rPr lang="en-GB" sz="1400" dirty="0" smtClean="0"/>
              <a:t>= ∑(</a:t>
            </a:r>
            <a:r>
              <a:rPr lang="en-GB" sz="1400" i="1" dirty="0" smtClean="0"/>
              <a:t>Cost</a:t>
            </a:r>
            <a:r>
              <a:rPr lang="en-GB" sz="1400" i="1" baseline="-25000" dirty="0" smtClean="0"/>
              <a:t>SOW</a:t>
            </a:r>
            <a:r>
              <a:rPr lang="en-GB" sz="1400" i="1" dirty="0" smtClean="0"/>
              <a:t> * Prob</a:t>
            </a:r>
            <a:r>
              <a:rPr lang="en-GB" sz="1400" i="1" baseline="-25000" dirty="0" smtClean="0"/>
              <a:t>SOW</a:t>
            </a:r>
            <a:r>
              <a:rPr lang="en-GB" sz="1400" dirty="0" smtClean="0"/>
              <a:t>)</a:t>
            </a:r>
          </a:p>
          <a:p>
            <a:pPr lvl="2">
              <a:spcBef>
                <a:spcPts val="600"/>
              </a:spcBef>
            </a:pPr>
            <a:r>
              <a:rPr lang="en-GB" sz="1400" dirty="0" smtClean="0"/>
              <a:t>EC = maximisation of producer plus consumer surplus </a:t>
            </a:r>
            <a:r>
              <a:rPr lang="en-GB" sz="1400" dirty="0" smtClean="0"/>
              <a:t>(i.e. </a:t>
            </a:r>
            <a:r>
              <a:rPr lang="en-GB" sz="1400" dirty="0" smtClean="0"/>
              <a:t>welfare): annualised capital, fuel, O&amp;M, emissions charges, taxes/subsidies, salvage costs, demand reductions</a:t>
            </a:r>
          </a:p>
          <a:p>
            <a:pPr>
              <a:spcBef>
                <a:spcPts val="600"/>
              </a:spcBef>
            </a:pPr>
            <a:r>
              <a:rPr lang="en-GB" sz="2000" dirty="0" smtClean="0"/>
              <a:t>BUT…</a:t>
            </a:r>
          </a:p>
          <a:p>
            <a:pPr lvl="1">
              <a:spcBef>
                <a:spcPts val="600"/>
              </a:spcBef>
            </a:pPr>
            <a:r>
              <a:rPr lang="en-GB" sz="1600" dirty="0" smtClean="0"/>
              <a:t>Subjective choice of which uncertain variables and how to assign probabilities</a:t>
            </a:r>
          </a:p>
          <a:p>
            <a:pPr lvl="1">
              <a:spcBef>
                <a:spcPts val="600"/>
              </a:spcBef>
            </a:pPr>
            <a:r>
              <a:rPr lang="en-GB" sz="1600" dirty="0" smtClean="0"/>
              <a:t>Requires at least transparency and justification, at best full expert elicitation</a:t>
            </a:r>
          </a:p>
        </p:txBody>
      </p:sp>
      <p:sp>
        <p:nvSpPr>
          <p:cNvPr id="4" name="Slide Number Placeholder 3"/>
          <p:cNvSpPr>
            <a:spLocks noGrp="1"/>
          </p:cNvSpPr>
          <p:nvPr>
            <p:ph type="sldNum" sz="quarter" idx="10"/>
          </p:nvPr>
        </p:nvSpPr>
        <p:spPr/>
        <p:txBody>
          <a:bodyPr/>
          <a:lstStyle/>
          <a:p>
            <a:pPr>
              <a:defRPr/>
            </a:pPr>
            <a:fld id="{598C0DC2-2CD3-4B85-93FD-050F071587F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89950" cy="936104"/>
          </a:xfrm>
        </p:spPr>
        <p:txBody>
          <a:bodyPr/>
          <a:lstStyle/>
          <a:p>
            <a:r>
              <a:rPr lang="en-GB" sz="2800" dirty="0" smtClean="0"/>
              <a:t>Key parameters of the UK MARKAL MED model</a:t>
            </a:r>
            <a:endParaRPr lang="en-GB" sz="2800" dirty="0"/>
          </a:p>
        </p:txBody>
      </p:sp>
      <p:graphicFrame>
        <p:nvGraphicFramePr>
          <p:cNvPr id="4" name="Table 3"/>
          <p:cNvGraphicFramePr>
            <a:graphicFrameLocks noGrp="1"/>
          </p:cNvGraphicFramePr>
          <p:nvPr/>
        </p:nvGraphicFramePr>
        <p:xfrm>
          <a:off x="179512" y="1196749"/>
          <a:ext cx="8784974" cy="5277491"/>
        </p:xfrm>
        <a:graphic>
          <a:graphicData uri="http://schemas.openxmlformats.org/drawingml/2006/table">
            <a:tbl>
              <a:tblPr/>
              <a:tblGrid>
                <a:gridCol w="1244537"/>
                <a:gridCol w="1397388"/>
                <a:gridCol w="1352281"/>
                <a:gridCol w="598846"/>
                <a:gridCol w="598846"/>
                <a:gridCol w="598846"/>
                <a:gridCol w="598846"/>
                <a:gridCol w="598846"/>
                <a:gridCol w="598846"/>
                <a:gridCol w="598846"/>
                <a:gridCol w="598846"/>
              </a:tblGrid>
              <a:tr h="276567">
                <a:tc>
                  <a:txBody>
                    <a:bodyPr/>
                    <a:lstStyle/>
                    <a:p>
                      <a:pPr>
                        <a:spcAft>
                          <a:spcPts val="0"/>
                        </a:spcAft>
                      </a:pPr>
                      <a:r>
                        <a:rPr lang="en-US" sz="1400" b="1" dirty="0">
                          <a:latin typeface="Calibri"/>
                          <a:ea typeface="Times New Roman"/>
                        </a:rPr>
                        <a:t>Key parameter</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b="1" dirty="0">
                          <a:latin typeface="Calibri"/>
                          <a:ea typeface="Times New Roman"/>
                        </a:rPr>
                        <a:t>Description</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7403">
                <a:tc>
                  <a:txBody>
                    <a:bodyPr/>
                    <a:lstStyle/>
                    <a:p>
                      <a:pPr>
                        <a:spcAft>
                          <a:spcPts val="0"/>
                        </a:spcAft>
                      </a:pPr>
                      <a:r>
                        <a:rPr lang="en-US" sz="1400" dirty="0">
                          <a:latin typeface="Calibri"/>
                          <a:ea typeface="Times New Roman"/>
                        </a:rPr>
                        <a:t>Conversion factors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GDP deflators: </a:t>
                      </a:r>
                      <a:r>
                        <a:rPr lang="en-US" sz="1400" dirty="0" smtClean="0">
                          <a:latin typeface="Calibri"/>
                          <a:ea typeface="Times New Roman"/>
                        </a:rPr>
                        <a:t>2000 </a:t>
                      </a:r>
                      <a:r>
                        <a:rPr lang="en-US" sz="1400" dirty="0">
                          <a:latin typeface="Calibri"/>
                          <a:ea typeface="Times New Roman"/>
                        </a:rPr>
                        <a:t>= </a:t>
                      </a:r>
                      <a:r>
                        <a:rPr lang="en-US" sz="1400" dirty="0" smtClean="0">
                          <a:latin typeface="Calibri"/>
                          <a:ea typeface="Times New Roman"/>
                        </a:rPr>
                        <a:t>100 ; </a:t>
                      </a:r>
                      <a:r>
                        <a:rPr lang="en-US" sz="1400" dirty="0">
                          <a:latin typeface="Calibri"/>
                          <a:ea typeface="Times New Roman"/>
                        </a:rPr>
                        <a:t>2005 = </a:t>
                      </a:r>
                      <a:r>
                        <a:rPr lang="en-US" sz="1400" dirty="0" smtClean="0">
                          <a:latin typeface="Calibri"/>
                          <a:ea typeface="Times New Roman"/>
                        </a:rPr>
                        <a:t>116.9 ; </a:t>
                      </a:r>
                      <a:r>
                        <a:rPr lang="en-US" sz="1400" dirty="0">
                          <a:latin typeface="Calibri"/>
                          <a:ea typeface="Times New Roman"/>
                        </a:rPr>
                        <a:t>2008 = </a:t>
                      </a:r>
                      <a:r>
                        <a:rPr lang="en-US" sz="1400" dirty="0" smtClean="0">
                          <a:latin typeface="Calibri"/>
                          <a:ea typeface="Times New Roman"/>
                        </a:rPr>
                        <a:t>123.9</a:t>
                      </a:r>
                      <a:endParaRPr lang="en-GB" sz="1400" dirty="0">
                        <a:latin typeface="Times New Roman"/>
                        <a:ea typeface="Times New Roman"/>
                      </a:endParaRPr>
                    </a:p>
                    <a:p>
                      <a:pPr>
                        <a:spcAft>
                          <a:spcPts val="0"/>
                        </a:spcAft>
                      </a:pPr>
                      <a:r>
                        <a:rPr lang="en-US" sz="1400" dirty="0">
                          <a:latin typeface="Calibri"/>
                          <a:ea typeface="Times New Roman"/>
                        </a:rPr>
                        <a:t>Exchange rates</a:t>
                      </a:r>
                      <a:r>
                        <a:rPr lang="en-US" sz="1400" dirty="0" smtClean="0">
                          <a:latin typeface="Calibri"/>
                          <a:ea typeface="Times New Roman"/>
                        </a:rPr>
                        <a:t>:</a:t>
                      </a:r>
                      <a:r>
                        <a:rPr lang="en-US" sz="1400" baseline="0" dirty="0" smtClean="0">
                          <a:latin typeface="Calibri"/>
                          <a:ea typeface="Times New Roman"/>
                        </a:rPr>
                        <a:t> </a:t>
                      </a:r>
                      <a:r>
                        <a:rPr lang="en-US" sz="1400" dirty="0" smtClean="0">
                          <a:latin typeface="Calibri"/>
                          <a:ea typeface="Times New Roman"/>
                        </a:rPr>
                        <a:t>$/£ </a:t>
                      </a:r>
                      <a:r>
                        <a:rPr lang="en-US" sz="1400" dirty="0">
                          <a:latin typeface="Calibri"/>
                          <a:ea typeface="Times New Roman"/>
                        </a:rPr>
                        <a:t>= 1.8, €/£ = 1.4 </a:t>
                      </a:r>
                      <a:endParaRPr lang="en-GB" sz="1400" dirty="0">
                        <a:latin typeface="Times New Roman"/>
                        <a:ea typeface="Times New Roman"/>
                      </a:endParaRPr>
                    </a:p>
                    <a:p>
                      <a:pPr>
                        <a:spcAft>
                          <a:spcPts val="0"/>
                        </a:spcAft>
                      </a:pPr>
                      <a:r>
                        <a:rPr lang="en-US" sz="1400" dirty="0">
                          <a:latin typeface="Calibri"/>
                          <a:ea typeface="Times New Roman"/>
                        </a:rPr>
                        <a:t>Physical: 1 MTOE = 11.6 TWhr = 48.9 PJ</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7403">
                <a:tc>
                  <a:txBody>
                    <a:bodyPr/>
                    <a:lstStyle/>
                    <a:p>
                      <a:pPr>
                        <a:spcAft>
                          <a:spcPts val="0"/>
                        </a:spcAft>
                      </a:pPr>
                      <a:r>
                        <a:rPr lang="en-US" sz="1400" dirty="0">
                          <a:latin typeface="Calibri"/>
                          <a:ea typeface="Times New Roman"/>
                        </a:rPr>
                        <a:t>Discount and hurdle rates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Global discount rate of 3.5% (</a:t>
                      </a:r>
                      <a:r>
                        <a:rPr lang="en-US" sz="1400" u="sng" dirty="0" smtClean="0">
                          <a:solidFill>
                            <a:srgbClr val="0000FF"/>
                          </a:solidFill>
                          <a:latin typeface="Calibri"/>
                          <a:ea typeface="Times New Roman"/>
                          <a:hlinkClick r:id=""/>
                        </a:rPr>
                        <a:t>www.hm-treasury.gov.uk/data_greenbook_index.htm</a:t>
                      </a:r>
                      <a:r>
                        <a:rPr lang="en-US" sz="1400" dirty="0" smtClean="0">
                          <a:latin typeface="Calibri"/>
                          <a:ea typeface="Times New Roman"/>
                        </a:rPr>
                        <a:t>)</a:t>
                      </a:r>
                      <a:endParaRPr lang="en-GB" sz="1400" dirty="0">
                        <a:latin typeface="Times New Roman"/>
                        <a:ea typeface="Times New Roman"/>
                      </a:endParaRPr>
                    </a:p>
                    <a:p>
                      <a:pPr>
                        <a:spcAft>
                          <a:spcPts val="0"/>
                        </a:spcAft>
                      </a:pPr>
                      <a:r>
                        <a:rPr lang="en-US" sz="1400" dirty="0">
                          <a:latin typeface="Calibri"/>
                          <a:ea typeface="Times New Roman"/>
                        </a:rPr>
                        <a:t>Hurdle rates are implemented on conservation in </a:t>
                      </a:r>
                      <a:r>
                        <a:rPr lang="en-US" sz="1400" dirty="0" smtClean="0">
                          <a:latin typeface="Calibri"/>
                          <a:ea typeface="Times New Roman"/>
                        </a:rPr>
                        <a:t>buildings </a:t>
                      </a:r>
                      <a:r>
                        <a:rPr lang="en-US" sz="1400" dirty="0">
                          <a:latin typeface="Calibri"/>
                          <a:ea typeface="Times New Roman"/>
                        </a:rPr>
                        <a:t>sectors (12.5%); and transport technologies (10% for </a:t>
                      </a:r>
                      <a:r>
                        <a:rPr lang="en-US" sz="1400" dirty="0" smtClean="0">
                          <a:latin typeface="Calibri"/>
                          <a:ea typeface="Times New Roman"/>
                        </a:rPr>
                        <a:t>public, </a:t>
                      </a:r>
                      <a:r>
                        <a:rPr lang="en-US" sz="1400" dirty="0">
                          <a:latin typeface="Calibri"/>
                          <a:ea typeface="Times New Roman"/>
                        </a:rPr>
                        <a:t>10% for hydrogen </a:t>
                      </a:r>
                      <a:r>
                        <a:rPr lang="en-US" sz="1400" dirty="0" smtClean="0">
                          <a:latin typeface="Calibri"/>
                          <a:ea typeface="Times New Roman"/>
                        </a:rPr>
                        <a:t>private, </a:t>
                      </a:r>
                      <a:r>
                        <a:rPr lang="en-US" sz="1400" dirty="0">
                          <a:latin typeface="Calibri"/>
                          <a:ea typeface="Times New Roman"/>
                        </a:rPr>
                        <a:t>7.5% for battery and methanol </a:t>
                      </a:r>
                      <a:r>
                        <a:rPr lang="en-US" sz="1400" dirty="0" smtClean="0">
                          <a:latin typeface="Calibri"/>
                          <a:ea typeface="Times New Roman"/>
                        </a:rPr>
                        <a:t>private)</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91602">
                <a:tc>
                  <a:txBody>
                    <a:bodyPr/>
                    <a:lstStyle/>
                    <a:p>
                      <a:pPr>
                        <a:spcAft>
                          <a:spcPts val="0"/>
                        </a:spcAft>
                      </a:pPr>
                      <a:r>
                        <a:rPr lang="en-US" sz="1400" dirty="0">
                          <a:latin typeface="Calibri"/>
                          <a:ea typeface="Times New Roman"/>
                        </a:rPr>
                        <a:t>Carbon Target</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2050 target of </a:t>
                      </a:r>
                      <a:r>
                        <a:rPr lang="en-US" sz="1400" dirty="0" smtClean="0">
                          <a:latin typeface="Calibri"/>
                          <a:ea typeface="Times New Roman"/>
                        </a:rPr>
                        <a:t>-80</a:t>
                      </a:r>
                      <a:r>
                        <a:rPr lang="en-US" sz="1400" dirty="0">
                          <a:latin typeface="Calibri"/>
                          <a:ea typeface="Times New Roman"/>
                        </a:rPr>
                        <a:t>% </a:t>
                      </a:r>
                      <a:r>
                        <a:rPr lang="en-US" sz="1400" dirty="0" smtClean="0">
                          <a:latin typeface="Calibri"/>
                          <a:ea typeface="Times New Roman"/>
                        </a:rPr>
                        <a:t>(118.6MtCO</a:t>
                      </a:r>
                      <a:r>
                        <a:rPr lang="en-US" sz="1400" baseline="-25000" dirty="0" smtClean="0">
                          <a:latin typeface="Calibri"/>
                          <a:ea typeface="Times New Roman"/>
                        </a:rPr>
                        <a:t>2</a:t>
                      </a:r>
                      <a:r>
                        <a:rPr lang="en-US" sz="1400" dirty="0">
                          <a:latin typeface="Calibri"/>
                          <a:ea typeface="Times New Roman"/>
                        </a:rPr>
                        <a:t>) relative to 1990 emissions of 592.4MtCO</a:t>
                      </a:r>
                      <a:r>
                        <a:rPr lang="en-US" sz="1400" baseline="-25000" dirty="0">
                          <a:latin typeface="Calibri"/>
                          <a:ea typeface="Times New Roman"/>
                        </a:rPr>
                        <a:t>2</a:t>
                      </a:r>
                      <a:r>
                        <a:rPr lang="en-US" sz="1400" dirty="0">
                          <a:latin typeface="Calibri"/>
                          <a:ea typeface="Times New Roman"/>
                        </a:rPr>
                        <a:t>. Equal annual reduction from 2020 target of 380.2MtCO</a:t>
                      </a:r>
                      <a:r>
                        <a:rPr lang="en-US" sz="1400" baseline="-25000" dirty="0">
                          <a:latin typeface="Calibri"/>
                          <a:ea typeface="Times New Roman"/>
                        </a:rPr>
                        <a:t>2</a:t>
                      </a:r>
                      <a:r>
                        <a:rPr lang="en-US" sz="1400" dirty="0">
                          <a:latin typeface="Calibri"/>
                          <a:ea typeface="Times New Roman"/>
                        </a:rPr>
                        <a:t> (35.8% reduction from 1990 levels)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6796">
                <a:tc rowSpan="3">
                  <a:txBody>
                    <a:bodyPr/>
                    <a:lstStyle/>
                    <a:p>
                      <a:pPr>
                        <a:spcAft>
                          <a:spcPts val="0"/>
                        </a:spcAft>
                      </a:pPr>
                      <a:r>
                        <a:rPr lang="en-US" sz="1400" dirty="0">
                          <a:latin typeface="Calibri"/>
                          <a:ea typeface="Times New Roman"/>
                        </a:rPr>
                        <a:t>Fossil Fuel Price 2000-2050</a:t>
                      </a:r>
                      <a:endParaRPr lang="en-GB" sz="1400" dirty="0">
                        <a:latin typeface="Times New Roman"/>
                        <a:ea typeface="Times New Roman"/>
                      </a:endParaRPr>
                    </a:p>
                    <a:p>
                      <a:pPr>
                        <a:spcAft>
                          <a:spcPts val="0"/>
                        </a:spcAft>
                      </a:pPr>
                      <a:r>
                        <a:rPr lang="en-US" sz="1400" dirty="0">
                          <a:latin typeface="Calibri"/>
                          <a:ea typeface="Times New Roman"/>
                        </a:rPr>
                        <a:t>(2000£/GJ)</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GB" sz="1400" dirty="0">
                          <a:solidFill>
                            <a:srgbClr val="000000"/>
                          </a:solidFill>
                          <a:latin typeface="Calibri"/>
                          <a:ea typeface="Calibri"/>
                        </a:rPr>
                        <a:t>Central case</a:t>
                      </a:r>
                      <a:endParaRPr lang="en-GB" sz="14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00"/>
                          </a:solidFill>
                          <a:latin typeface="Calibri"/>
                          <a:ea typeface="Calibri"/>
                        </a:rPr>
                        <a:t>Oil</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4.12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9.35</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6.41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6.87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7.33</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7.79</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8.25</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8.25</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32">
                <a:tc vMerge="1">
                  <a:txBody>
                    <a:bodyPr/>
                    <a:lstStyle/>
                    <a:p>
                      <a:endParaRPr lang="en-GB"/>
                    </a:p>
                  </a:txBody>
                  <a:tcPr/>
                </a:tc>
                <a:tc vMerge="1">
                  <a:txBody>
                    <a:bodyPr/>
                    <a:lstStyle/>
                    <a:p>
                      <a:endParaRPr lang="en-GB"/>
                    </a:p>
                  </a:txBody>
                  <a:tcPr/>
                </a:tc>
                <a:tc>
                  <a:txBody>
                    <a:bodyPr/>
                    <a:lstStyle/>
                    <a:p>
                      <a:pPr>
                        <a:spcAft>
                          <a:spcPts val="0"/>
                        </a:spcAft>
                      </a:pPr>
                      <a:r>
                        <a:rPr lang="en-GB" sz="1200" dirty="0">
                          <a:solidFill>
                            <a:srgbClr val="000000"/>
                          </a:solidFill>
                          <a:latin typeface="Calibri"/>
                          <a:ea typeface="Calibri"/>
                        </a:rPr>
                        <a:t>Gas</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1.93</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4.47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4.47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4.85</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5.16</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5.47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5.70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5.70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8">
                <a:tc vMerge="1">
                  <a:txBody>
                    <a:bodyPr/>
                    <a:lstStyle/>
                    <a:p>
                      <a:endParaRPr lang="en-GB"/>
                    </a:p>
                  </a:txBody>
                  <a:tcPr/>
                </a:tc>
                <a:tc vMerge="1">
                  <a:txBody>
                    <a:bodyPr/>
                    <a:lstStyle/>
                    <a:p>
                      <a:endParaRPr lang="en-GB"/>
                    </a:p>
                  </a:txBody>
                  <a:tcPr/>
                </a:tc>
                <a:tc>
                  <a:txBody>
                    <a:bodyPr/>
                    <a:lstStyle/>
                    <a:p>
                      <a:pPr>
                        <a:spcAft>
                          <a:spcPts val="0"/>
                        </a:spcAft>
                      </a:pPr>
                      <a:r>
                        <a:rPr lang="en-GB" sz="1200" dirty="0">
                          <a:solidFill>
                            <a:srgbClr val="000000"/>
                          </a:solidFill>
                          <a:latin typeface="Calibri"/>
                          <a:ea typeface="Calibri"/>
                        </a:rPr>
                        <a:t>Coal</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0.91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2.97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2.23</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88">
                <a:tc rowSpan="3">
                  <a:txBody>
                    <a:bodyPr/>
                    <a:lstStyle/>
                    <a:p>
                      <a:pPr>
                        <a:spcAft>
                          <a:spcPts val="0"/>
                        </a:spcAft>
                      </a:pPr>
                      <a:r>
                        <a:rPr lang="en-US" sz="1400" dirty="0">
                          <a:latin typeface="Calibri"/>
                          <a:ea typeface="Times New Roman"/>
                        </a:rPr>
                        <a:t>Fossil Fuel Price 2000-2050</a:t>
                      </a:r>
                      <a:endParaRPr lang="en-GB" sz="1400" dirty="0">
                        <a:latin typeface="Times New Roman"/>
                        <a:ea typeface="Times New Roman"/>
                      </a:endParaRPr>
                    </a:p>
                    <a:p>
                      <a:pPr>
                        <a:spcAft>
                          <a:spcPts val="0"/>
                        </a:spcAft>
                      </a:pPr>
                      <a:r>
                        <a:rPr lang="en-US" sz="1400" dirty="0">
                          <a:latin typeface="Calibri"/>
                          <a:ea typeface="Times New Roman"/>
                        </a:rPr>
                        <a:t>(2000£/GJ)</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GB" sz="1400" dirty="0">
                          <a:solidFill>
                            <a:srgbClr val="000000"/>
                          </a:solidFill>
                          <a:latin typeface="Calibri"/>
                          <a:ea typeface="Calibri"/>
                        </a:rPr>
                        <a:t>Low case</a:t>
                      </a:r>
                      <a:endParaRPr lang="en-GB" sz="14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00"/>
                          </a:solidFill>
                          <a:latin typeface="Calibri"/>
                          <a:ea typeface="Calibri"/>
                        </a:rPr>
                        <a:t>Oil</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4.12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9.35</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4.58</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5.31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5.50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5.50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5.50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5.50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vMerge="1">
                  <a:txBody>
                    <a:bodyPr/>
                    <a:lstStyle/>
                    <a:p>
                      <a:endParaRPr lang="en-GB"/>
                    </a:p>
                  </a:txBody>
                  <a:tcPr/>
                </a:tc>
                <a:tc vMerge="1">
                  <a:txBody>
                    <a:bodyPr/>
                    <a:lstStyle/>
                    <a:p>
                      <a:endParaRPr lang="en-GB"/>
                    </a:p>
                  </a:txBody>
                  <a:tcPr/>
                </a:tc>
                <a:tc>
                  <a:txBody>
                    <a:bodyPr/>
                    <a:lstStyle/>
                    <a:p>
                      <a:pPr>
                        <a:spcAft>
                          <a:spcPts val="0"/>
                        </a:spcAft>
                      </a:pPr>
                      <a:r>
                        <a:rPr lang="en-GB" sz="1200" dirty="0">
                          <a:solidFill>
                            <a:srgbClr val="000000"/>
                          </a:solidFill>
                          <a:latin typeface="Calibri"/>
                          <a:ea typeface="Calibri"/>
                        </a:rPr>
                        <a:t>Gas</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1.93</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4.47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2.70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2.70</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2.77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2.77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2.77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0">
                <a:tc vMerge="1">
                  <a:txBody>
                    <a:bodyPr/>
                    <a:lstStyle/>
                    <a:p>
                      <a:endParaRPr lang="en-GB"/>
                    </a:p>
                  </a:txBody>
                  <a:tcPr/>
                </a:tc>
                <a:tc vMerge="1">
                  <a:txBody>
                    <a:bodyPr/>
                    <a:lstStyle/>
                    <a:p>
                      <a:endParaRPr lang="en-GB"/>
                    </a:p>
                  </a:txBody>
                  <a:tcPr/>
                </a:tc>
                <a:tc>
                  <a:txBody>
                    <a:bodyPr/>
                    <a:lstStyle/>
                    <a:p>
                      <a:pPr>
                        <a:spcAft>
                          <a:spcPts val="0"/>
                        </a:spcAft>
                      </a:pPr>
                      <a:r>
                        <a:rPr lang="en-GB" sz="1200" dirty="0">
                          <a:solidFill>
                            <a:srgbClr val="000000"/>
                          </a:solidFill>
                          <a:latin typeface="Calibri"/>
                          <a:ea typeface="Calibri"/>
                        </a:rPr>
                        <a:t>Coal</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0.91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2.97</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1.62</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1.01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1.01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1.01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1.01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dirty="0">
                          <a:solidFill>
                            <a:srgbClr val="000000"/>
                          </a:solidFill>
                          <a:latin typeface="Calibri"/>
                          <a:ea typeface="Calibri"/>
                        </a:rPr>
                        <a:t>1.01</a:t>
                      </a:r>
                      <a:endParaRPr lang="en-GB" sz="1200" dirty="0">
                        <a:solidFill>
                          <a:srgbClr val="000000"/>
                        </a:solidFill>
                        <a:latin typeface="Times New Roman"/>
                        <a:ea typeface="Calibri"/>
                      </a:endParaRPr>
                    </a:p>
                  </a:txBody>
                  <a:tcPr marL="33867" marR="33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55">
                <a:tc>
                  <a:txBody>
                    <a:bodyPr/>
                    <a:lstStyle/>
                    <a:p>
                      <a:pPr>
                        <a:spcAft>
                          <a:spcPts val="0"/>
                        </a:spcAft>
                      </a:pPr>
                      <a:r>
                        <a:rPr lang="en-US" sz="1400" dirty="0">
                          <a:latin typeface="Calibri"/>
                          <a:ea typeface="Times New Roman"/>
                        </a:rPr>
                        <a:t>Biomass Imports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Import constraint (increasing geometrically to </a:t>
                      </a:r>
                      <a:r>
                        <a:rPr lang="en-US" sz="1400" dirty="0" smtClean="0">
                          <a:latin typeface="Calibri"/>
                          <a:ea typeface="Times New Roman"/>
                        </a:rPr>
                        <a:t>1,260PJ </a:t>
                      </a:r>
                      <a:r>
                        <a:rPr lang="en-US" sz="1400" dirty="0">
                          <a:latin typeface="Calibri"/>
                          <a:ea typeface="Times New Roman"/>
                        </a:rPr>
                        <a:t>by 2050</a:t>
                      </a:r>
                      <a:r>
                        <a:rPr lang="en-US" sz="1400" dirty="0" smtClean="0">
                          <a:latin typeface="Calibri"/>
                          <a:ea typeface="Times New Roman"/>
                        </a:rPr>
                        <a:t>)</a:t>
                      </a:r>
                    </a:p>
                    <a:p>
                      <a:pPr>
                        <a:spcAft>
                          <a:spcPts val="0"/>
                        </a:spcAft>
                      </a:pPr>
                      <a:r>
                        <a:rPr lang="en-US" sz="1400" dirty="0" smtClean="0">
                          <a:latin typeface="Calibri"/>
                          <a:ea typeface="Times New Roman"/>
                        </a:rPr>
                        <a:t>Sensitivity on no bio imports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86140">
                <a:tc>
                  <a:txBody>
                    <a:bodyPr/>
                    <a:lstStyle/>
                    <a:p>
                      <a:pPr>
                        <a:spcAft>
                          <a:spcPts val="0"/>
                        </a:spcAft>
                      </a:pPr>
                      <a:r>
                        <a:rPr lang="en-US" sz="1400" dirty="0">
                          <a:latin typeface="Calibri"/>
                          <a:ea typeface="Times New Roman"/>
                        </a:rPr>
                        <a:t>Energy service </a:t>
                      </a:r>
                      <a:r>
                        <a:rPr lang="en-US" sz="1400" dirty="0" smtClean="0">
                          <a:latin typeface="Calibri"/>
                          <a:ea typeface="Times New Roman"/>
                        </a:rPr>
                        <a:t>demand</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25% maximum reduction. Own price elasticity range from 0.25 to 0.61 dependent on specific ESD</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60944">
                <a:tc>
                  <a:txBody>
                    <a:bodyPr/>
                    <a:lstStyle/>
                    <a:p>
                      <a:pPr>
                        <a:spcAft>
                          <a:spcPts val="0"/>
                        </a:spcAft>
                      </a:pPr>
                      <a:r>
                        <a:rPr lang="en-US" sz="1400" dirty="0">
                          <a:latin typeface="Calibri"/>
                          <a:ea typeface="Times New Roman"/>
                        </a:rPr>
                        <a:t>Policy variables </a:t>
                      </a:r>
                      <a:r>
                        <a:rPr lang="en-US" sz="1400" dirty="0" smtClean="0">
                          <a:latin typeface="Calibri"/>
                          <a:ea typeface="Times New Roman"/>
                        </a:rPr>
                        <a:t>&amp; energy </a:t>
                      </a:r>
                      <a:r>
                        <a:rPr lang="en-US" sz="1400" dirty="0">
                          <a:latin typeface="Calibri"/>
                          <a:ea typeface="Times New Roman"/>
                        </a:rPr>
                        <a:t>taxes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As of 2008 Energy Bill </a:t>
                      </a:r>
                      <a:r>
                        <a:rPr lang="en-US" sz="1400" dirty="0" smtClean="0">
                          <a:latin typeface="Calibri"/>
                          <a:ea typeface="Times New Roman"/>
                        </a:rPr>
                        <a:t>[</a:t>
                      </a:r>
                      <a:r>
                        <a:rPr lang="en-US" sz="1400" dirty="0" smtClean="0">
                          <a:latin typeface="Calibri"/>
                          <a:ea typeface="Times New Roman"/>
                          <a:hlinkClick r:id=""/>
                        </a:rPr>
                        <a:t>www.decc.gov.uk/energy/whitepaper/</a:t>
                      </a:r>
                      <a:r>
                        <a:rPr lang="en-US" sz="1400" dirty="0" smtClean="0">
                          <a:latin typeface="Calibri"/>
                          <a:ea typeface="Times New Roman"/>
                        </a:rPr>
                        <a:t>] </a:t>
                      </a:r>
                    </a:p>
                    <a:p>
                      <a:pPr>
                        <a:spcAft>
                          <a:spcPts val="0"/>
                        </a:spcAft>
                      </a:pPr>
                      <a:r>
                        <a:rPr lang="en-US" sz="1400" dirty="0" smtClean="0">
                          <a:latin typeface="Calibri"/>
                          <a:ea typeface="Times New Roman"/>
                        </a:rPr>
                        <a:t>Note</a:t>
                      </a:r>
                      <a:r>
                        <a:rPr lang="en-US" sz="1400" dirty="0">
                          <a:latin typeface="Calibri"/>
                          <a:ea typeface="Times New Roman"/>
                        </a:rPr>
                        <a:t>, no EU-ETS price in reference case</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7403">
                <a:tc>
                  <a:txBody>
                    <a:bodyPr/>
                    <a:lstStyle/>
                    <a:p>
                      <a:pPr>
                        <a:spcAft>
                          <a:spcPts val="0"/>
                        </a:spcAft>
                      </a:pPr>
                      <a:r>
                        <a:rPr lang="en-US" sz="1400" dirty="0">
                          <a:latin typeface="Calibri"/>
                          <a:ea typeface="Times New Roman"/>
                        </a:rPr>
                        <a:t>Technologies</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spcAft>
                          <a:spcPts val="0"/>
                        </a:spcAft>
                      </a:pPr>
                      <a:r>
                        <a:rPr lang="en-US" sz="1400" dirty="0">
                          <a:latin typeface="Calibri"/>
                          <a:ea typeface="Times New Roman"/>
                        </a:rPr>
                        <a:t>As </a:t>
                      </a:r>
                      <a:r>
                        <a:rPr lang="en-US" sz="1400" dirty="0" smtClean="0">
                          <a:latin typeface="Calibri"/>
                          <a:ea typeface="Times New Roman"/>
                        </a:rPr>
                        <a:t>in documentation (</a:t>
                      </a:r>
                      <a:r>
                        <a:rPr lang="en-US" sz="1400" dirty="0" smtClean="0">
                          <a:latin typeface="Calibri"/>
                          <a:ea typeface="Times New Roman"/>
                          <a:hlinkClick r:id=""/>
                        </a:rPr>
                        <a:t>www.ukerc.ac.uk</a:t>
                      </a:r>
                      <a:r>
                        <a:rPr lang="en-US" sz="1400" baseline="0" dirty="0" smtClean="0">
                          <a:latin typeface="Calibri"/>
                          <a:ea typeface="Times New Roman"/>
                        </a:rPr>
                        <a:t>) </a:t>
                      </a:r>
                      <a:r>
                        <a:rPr lang="en-US" sz="1400" dirty="0" smtClean="0">
                          <a:latin typeface="Calibri"/>
                          <a:ea typeface="Times New Roman"/>
                        </a:rPr>
                        <a:t>with </a:t>
                      </a:r>
                      <a:r>
                        <a:rPr lang="en-US" sz="1400" dirty="0">
                          <a:latin typeface="Calibri"/>
                          <a:ea typeface="Times New Roman"/>
                        </a:rPr>
                        <a:t>additions including biomass CCS, infrastructure costs by scale and distance, additional district heat/CHP options, increased CCS costs and efficiencies, restricted capacity (30%) of residential heat pumps and night storage</a:t>
                      </a:r>
                      <a:endParaRPr lang="en-GB" sz="1400" dirty="0">
                        <a:latin typeface="Times New Roman"/>
                        <a:ea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5" name="Slide Number Placeholder 4"/>
          <p:cNvSpPr>
            <a:spLocks noGrp="1"/>
          </p:cNvSpPr>
          <p:nvPr>
            <p:ph type="sldNum" sz="quarter" idx="10"/>
          </p:nvPr>
        </p:nvSpPr>
        <p:spPr/>
        <p:txBody>
          <a:bodyPr/>
          <a:lstStyle/>
          <a:p>
            <a:pPr>
              <a:defRPr/>
            </a:pPr>
            <a:fld id="{598C0DC2-2CD3-4B85-93FD-050F071587F1}"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0688"/>
            <a:ext cx="8489950" cy="720080"/>
          </a:xfrm>
        </p:spPr>
        <p:txBody>
          <a:bodyPr/>
          <a:lstStyle/>
          <a:p>
            <a:r>
              <a:rPr lang="en-GB" sz="2800" dirty="0" smtClean="0"/>
              <a:t>Stochastic MARKAL: CCC 4th budget report</a:t>
            </a:r>
          </a:p>
        </p:txBody>
      </p:sp>
      <p:sp>
        <p:nvSpPr>
          <p:cNvPr id="3" name="Content Placeholder 2"/>
          <p:cNvSpPr>
            <a:spLocks noGrp="1"/>
          </p:cNvSpPr>
          <p:nvPr>
            <p:ph idx="1"/>
          </p:nvPr>
        </p:nvSpPr>
        <p:spPr>
          <a:xfrm>
            <a:off x="330200" y="1268760"/>
            <a:ext cx="8489950" cy="5040560"/>
          </a:xfrm>
        </p:spPr>
        <p:txBody>
          <a:bodyPr/>
          <a:lstStyle/>
          <a:p>
            <a:pPr>
              <a:spcBef>
                <a:spcPts val="600"/>
              </a:spcBef>
            </a:pPr>
            <a:r>
              <a:rPr lang="en-GB" sz="2000" dirty="0" smtClean="0"/>
              <a:t>Legislated UK carbon budgets, within GHG targets of -34% by 2020 &amp; -80% by 2050</a:t>
            </a:r>
          </a:p>
          <a:p>
            <a:pPr>
              <a:spcBef>
                <a:spcPts val="600"/>
              </a:spcBef>
            </a:pPr>
            <a:r>
              <a:rPr lang="en-GB" sz="2000" dirty="0" smtClean="0"/>
              <a:t>Analytical underpinning provided by a range of modelling frameworks </a:t>
            </a:r>
          </a:p>
          <a:p>
            <a:pPr lvl="1">
              <a:spcBef>
                <a:spcPts val="600"/>
              </a:spcBef>
            </a:pPr>
            <a:r>
              <a:rPr lang="en-GB" sz="1600" dirty="0" smtClean="0"/>
              <a:t>macro-economic, partial equilibrium energy systems optimisation, econometric, integrated assessment, sectoral (networks, buildings, and transport), etc.</a:t>
            </a:r>
            <a:endParaRPr lang="en-GB" sz="2000" dirty="0" smtClean="0"/>
          </a:p>
          <a:p>
            <a:pPr>
              <a:spcBef>
                <a:spcPts val="600"/>
              </a:spcBef>
            </a:pPr>
            <a:r>
              <a:rPr lang="en-GB" sz="2000" dirty="0" smtClean="0"/>
              <a:t>Almost all are deterministic, providing extensive sensitivity analysis of pathways to meet 2010-2050 carbon abatement targets</a:t>
            </a:r>
          </a:p>
          <a:p>
            <a:pPr>
              <a:spcBef>
                <a:spcPts val="600"/>
              </a:spcBef>
            </a:pPr>
            <a:r>
              <a:rPr lang="en-GB" sz="2000" b="1" dirty="0" smtClean="0"/>
              <a:t>However</a:t>
            </a:r>
            <a:r>
              <a:rPr lang="en-GB" sz="2000" dirty="0" smtClean="0"/>
              <a:t>, they are dependant of a range of uncertainties that are not resolvable at the current time (and not by UK actors)</a:t>
            </a:r>
          </a:p>
          <a:p>
            <a:pPr lvl="1">
              <a:spcBef>
                <a:spcPts val="600"/>
              </a:spcBef>
              <a:buFont typeface="+mj-lt"/>
              <a:buAutoNum type="arabicPeriod"/>
            </a:pPr>
            <a:r>
              <a:rPr lang="en-GB" sz="1600" dirty="0" smtClean="0"/>
              <a:t>Will new energy technologies achieve desired technical and cost criteria?</a:t>
            </a:r>
          </a:p>
          <a:p>
            <a:pPr lvl="1">
              <a:spcBef>
                <a:spcPts val="600"/>
              </a:spcBef>
              <a:buFont typeface="+mj-lt"/>
              <a:buAutoNum type="arabicPeriod"/>
            </a:pPr>
            <a:r>
              <a:rPr lang="en-GB" sz="1600" dirty="0" smtClean="0"/>
              <a:t>Achievable build rates of new (low carbon) infrastructures?</a:t>
            </a:r>
          </a:p>
          <a:p>
            <a:pPr lvl="1">
              <a:spcBef>
                <a:spcPts val="600"/>
              </a:spcBef>
              <a:buFont typeface="+mj-lt"/>
              <a:buAutoNum type="arabicPeriod"/>
            </a:pPr>
            <a:r>
              <a:rPr lang="en-GB" sz="1600" dirty="0" smtClean="0"/>
              <a:t>Price path and availability of fossil resources and sustainable biomass imports?</a:t>
            </a:r>
          </a:p>
          <a:p>
            <a:pPr lvl="1">
              <a:spcBef>
                <a:spcPts val="600"/>
              </a:spcBef>
              <a:buFont typeface="+mj-lt"/>
              <a:buAutoNum type="arabicPeriod"/>
            </a:pPr>
            <a:r>
              <a:rPr lang="en-GB" sz="1600" dirty="0" smtClean="0"/>
              <a:t>Evolution in future demands for (price elastic?) energy services?</a:t>
            </a:r>
          </a:p>
          <a:p>
            <a:pPr lvl="1">
              <a:spcBef>
                <a:spcPts val="600"/>
              </a:spcBef>
              <a:buFont typeface="+mj-lt"/>
              <a:buAutoNum type="arabicPeriod"/>
            </a:pPr>
            <a:r>
              <a:rPr lang="en-GB" sz="1600" dirty="0" smtClean="0"/>
              <a:t>What UK emissions targets will need to be in a global mitigation context?</a:t>
            </a:r>
          </a:p>
          <a:p>
            <a:pPr>
              <a:spcBef>
                <a:spcPts val="600"/>
              </a:spcBef>
            </a:pPr>
            <a:r>
              <a:rPr lang="en-GB" sz="2000" b="1" dirty="0" smtClean="0"/>
              <a:t>Hence, policy making under deep uncertainty</a:t>
            </a:r>
          </a:p>
        </p:txBody>
      </p:sp>
      <p:sp>
        <p:nvSpPr>
          <p:cNvPr id="4" name="Slide Number Placeholder 3"/>
          <p:cNvSpPr>
            <a:spLocks noGrp="1"/>
          </p:cNvSpPr>
          <p:nvPr>
            <p:ph type="sldNum" sz="quarter" idx="10"/>
          </p:nvPr>
        </p:nvSpPr>
        <p:spPr/>
        <p:txBody>
          <a:bodyPr/>
          <a:lstStyle/>
          <a:p>
            <a:pPr>
              <a:defRPr/>
            </a:pPr>
            <a:fld id="{598C0DC2-2CD3-4B85-93FD-050F071587F1}"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0200" y="1484784"/>
            <a:ext cx="8489950" cy="4944611"/>
          </a:xfrm>
        </p:spPr>
        <p:txBody>
          <a:bodyPr/>
          <a:lstStyle/>
          <a:p>
            <a:r>
              <a:rPr lang="en-GB" sz="2000" dirty="0" smtClean="0"/>
              <a:t>Cumulative (2000-2050) CO</a:t>
            </a:r>
            <a:r>
              <a:rPr lang="en-GB" sz="2000" baseline="-25000" dirty="0" smtClean="0"/>
              <a:t>2</a:t>
            </a:r>
            <a:r>
              <a:rPr lang="en-GB" sz="2000" dirty="0" smtClean="0"/>
              <a:t> emissions (19.01 GtCO</a:t>
            </a:r>
            <a:r>
              <a:rPr lang="en-GB" sz="2000" baseline="-25000" dirty="0" smtClean="0"/>
              <a:t>2</a:t>
            </a:r>
            <a:r>
              <a:rPr lang="en-GB" sz="2000" dirty="0" smtClean="0"/>
              <a:t>)</a:t>
            </a:r>
          </a:p>
          <a:p>
            <a:pPr lvl="1"/>
            <a:r>
              <a:rPr lang="en-GB" sz="1800" dirty="0" smtClean="0"/>
              <a:t>Equivalent to annual target (-34% in 2020; -80% in 2050)</a:t>
            </a:r>
          </a:p>
          <a:p>
            <a:r>
              <a:rPr lang="en-GB" sz="2000" dirty="0" smtClean="0"/>
              <a:t>Only in 2030 is CO</a:t>
            </a:r>
            <a:r>
              <a:rPr lang="en-GB" sz="2000" baseline="-25000" dirty="0" smtClean="0"/>
              <a:t>2</a:t>
            </a:r>
            <a:r>
              <a:rPr lang="en-GB" sz="2000" dirty="0" smtClean="0"/>
              <a:t> target imposition confirmed (or not)</a:t>
            </a:r>
          </a:p>
          <a:p>
            <a:pPr lvl="1">
              <a:spcBef>
                <a:spcPts val="600"/>
              </a:spcBef>
            </a:pPr>
            <a:r>
              <a:rPr lang="en-GB" sz="1800" dirty="0" smtClean="0"/>
              <a:t>Stage 1: Hedging strategy (through the 2020s)</a:t>
            </a:r>
          </a:p>
          <a:p>
            <a:pPr lvl="1">
              <a:spcBef>
                <a:spcPts val="600"/>
              </a:spcBef>
            </a:pPr>
            <a:r>
              <a:rPr lang="en-GB" sz="1800" dirty="0" smtClean="0"/>
              <a:t>Stage 2: Multiple (per SOW) recourse strategies (2030-2050) </a:t>
            </a:r>
          </a:p>
          <a:p>
            <a:r>
              <a:rPr lang="en-GB" sz="2000" dirty="0" smtClean="0"/>
              <a:t>Optimal solutions </a:t>
            </a:r>
          </a:p>
          <a:p>
            <a:pPr lvl="1"/>
            <a:r>
              <a:rPr lang="en-GB" sz="1800" dirty="0" smtClean="0"/>
              <a:t>5%, </a:t>
            </a:r>
            <a:r>
              <a:rPr lang="en-GB" sz="1800" b="1" u="sng" dirty="0" smtClean="0"/>
              <a:t>10%</a:t>
            </a:r>
            <a:r>
              <a:rPr lang="en-GB" sz="1800" dirty="0" smtClean="0"/>
              <a:t>, </a:t>
            </a:r>
            <a:r>
              <a:rPr lang="en-GB" sz="1800" b="1" u="sng" dirty="0" smtClean="0"/>
              <a:t>30%</a:t>
            </a:r>
            <a:r>
              <a:rPr lang="en-GB" sz="1800" dirty="0" smtClean="0"/>
              <a:t>, 50%, </a:t>
            </a:r>
            <a:r>
              <a:rPr lang="en-GB" sz="1800" b="1" u="sng" dirty="0" smtClean="0"/>
              <a:t>70%</a:t>
            </a:r>
            <a:r>
              <a:rPr lang="en-GB" sz="1800" dirty="0" smtClean="0"/>
              <a:t>, 90%, 95% prior probability of CO</a:t>
            </a:r>
            <a:r>
              <a:rPr lang="en-GB" sz="1800" baseline="-25000" dirty="0" smtClean="0"/>
              <a:t>2</a:t>
            </a:r>
            <a:r>
              <a:rPr lang="en-GB" sz="1800" dirty="0" smtClean="0"/>
              <a:t> target</a:t>
            </a:r>
          </a:p>
          <a:p>
            <a:endParaRPr lang="en-GB" sz="2000" dirty="0" smtClean="0"/>
          </a:p>
          <a:p>
            <a:r>
              <a:rPr lang="en-GB" sz="2000" dirty="0" smtClean="0"/>
              <a:t>Choice of resources, technologies, infrastructures, demand changes</a:t>
            </a:r>
          </a:p>
          <a:p>
            <a:pPr>
              <a:spcBef>
                <a:spcPts val="600"/>
              </a:spcBef>
            </a:pPr>
            <a:r>
              <a:rPr lang="en-GB" sz="2000" dirty="0" smtClean="0"/>
              <a:t>CO</a:t>
            </a:r>
            <a:r>
              <a:rPr lang="en-GB" sz="2000" baseline="-25000" dirty="0" smtClean="0"/>
              <a:t>2</a:t>
            </a:r>
            <a:r>
              <a:rPr lang="en-GB" sz="2000" dirty="0" smtClean="0"/>
              <a:t> marginal price, welfare cost </a:t>
            </a:r>
          </a:p>
          <a:p>
            <a:pPr lvl="1">
              <a:spcBef>
                <a:spcPts val="600"/>
              </a:spcBef>
            </a:pPr>
            <a:r>
              <a:rPr lang="en-GB" sz="1800" dirty="0" smtClean="0"/>
              <a:t>Penalty vs. deterministic runs</a:t>
            </a:r>
            <a:endParaRPr lang="en-GB" sz="1600" dirty="0" smtClean="0"/>
          </a:p>
        </p:txBody>
      </p:sp>
      <p:sp>
        <p:nvSpPr>
          <p:cNvPr id="6" name="Title 1"/>
          <p:cNvSpPr txBox="1">
            <a:spLocks/>
          </p:cNvSpPr>
          <p:nvPr/>
        </p:nvSpPr>
        <p:spPr bwMode="auto">
          <a:xfrm>
            <a:off x="611560" y="620688"/>
            <a:ext cx="7272808" cy="792088"/>
          </a:xfrm>
          <a:prstGeom prst="rect">
            <a:avLst/>
          </a:prstGeom>
          <a:noFill/>
          <a:ln w="9525">
            <a:noFill/>
            <a:miter lim="800000"/>
            <a:headEnd/>
            <a:tailEnd/>
          </a:ln>
          <a:effectLst/>
        </p:spPr>
        <p:txBody>
          <a:bodyPr/>
          <a:lstStyle/>
          <a:p>
            <a:pPr>
              <a:defRPr/>
            </a:pPr>
            <a:r>
              <a:rPr lang="en-GB" sz="3000" b="1" dirty="0" smtClean="0">
                <a:solidFill>
                  <a:schemeClr val="tx2"/>
                </a:solidFill>
                <a:latin typeface="+mj-lt"/>
                <a:cs typeface="+mn-cs"/>
              </a:rPr>
              <a:t>Stochastic MARKAL </a:t>
            </a:r>
            <a:r>
              <a:rPr lang="en-GB" sz="3000" b="1" dirty="0" smtClean="0">
                <a:solidFill>
                  <a:schemeClr val="tx2"/>
                </a:solidFill>
                <a:latin typeface="+mj-lt"/>
                <a:cs typeface="+mn-cs"/>
              </a:rPr>
              <a:t>Scenario</a:t>
            </a:r>
            <a:endParaRPr lang="en-GB" sz="3000" b="1"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51520" y="764704"/>
          <a:ext cx="8352928" cy="5616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3" dur="5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9" dur="5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chart seriesIdx="2" categoryIdx="-4" bldStep="series"/>
                                            </p:graphicEl>
                                          </p:spTgt>
                                        </p:tgtEl>
                                        <p:attrNameLst>
                                          <p:attrName>style.visibility</p:attrName>
                                        </p:attrNameLst>
                                      </p:cBhvr>
                                      <p:to>
                                        <p:strVal val="visible"/>
                                      </p:to>
                                    </p:set>
                                    <p:anim calcmode="lin" valueType="num">
                                      <p:cBhvr additive="base">
                                        <p:cTn id="25" dur="500" fill="hold"/>
                                        <p:tgtEl>
                                          <p:spTgt spid="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chart seriesIdx="3" categoryIdx="-4" bldStep="series"/>
                                            </p:graphicEl>
                                          </p:spTgt>
                                        </p:tgtEl>
                                        <p:attrNameLst>
                                          <p:attrName>style.visibility</p:attrName>
                                        </p:attrNameLst>
                                      </p:cBhvr>
                                      <p:to>
                                        <p:strVal val="visible"/>
                                      </p:to>
                                    </p:set>
                                    <p:anim calcmode="lin" valueType="num">
                                      <p:cBhvr additive="base">
                                        <p:cTn id="31" dur="500" fill="hold"/>
                                        <p:tgtEl>
                                          <p:spTgt spid="2">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chart seriesIdx="4" categoryIdx="-4" bldStep="series"/>
                                            </p:graphicEl>
                                          </p:spTgt>
                                        </p:tgtEl>
                                        <p:attrNameLst>
                                          <p:attrName>style.visibility</p:attrName>
                                        </p:attrNameLst>
                                      </p:cBhvr>
                                      <p:to>
                                        <p:strVal val="visible"/>
                                      </p:to>
                                    </p:set>
                                    <p:anim calcmode="lin" valueType="num">
                                      <p:cBhvr additive="base">
                                        <p:cTn id="37" dur="500" fill="hold"/>
                                        <p:tgtEl>
                                          <p:spTgt spid="2">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chart seriesIdx="5" categoryIdx="-4" bldStep="series"/>
                                            </p:graphicEl>
                                          </p:spTgt>
                                        </p:tgtEl>
                                        <p:attrNameLst>
                                          <p:attrName>style.visibility</p:attrName>
                                        </p:attrNameLst>
                                      </p:cBhvr>
                                      <p:to>
                                        <p:strVal val="visible"/>
                                      </p:to>
                                    </p:set>
                                    <p:anim calcmode="lin" valueType="num">
                                      <p:cBhvr additive="base">
                                        <p:cTn id="43" dur="500" fill="hold"/>
                                        <p:tgtEl>
                                          <p:spTgt spid="2">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chart seriesIdx="5"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chart seriesIdx="6" categoryIdx="-4" bldStep="series"/>
                                            </p:graphicEl>
                                          </p:spTgt>
                                        </p:tgtEl>
                                        <p:attrNameLst>
                                          <p:attrName>style.visibility</p:attrName>
                                        </p:attrNameLst>
                                      </p:cBhvr>
                                      <p:to>
                                        <p:strVal val="visible"/>
                                      </p:to>
                                    </p:set>
                                    <p:anim calcmode="lin" valueType="num">
                                      <p:cBhvr additive="base">
                                        <p:cTn id="49" dur="500" fill="hold"/>
                                        <p:tgtEl>
                                          <p:spTgt spid="2">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chart seriesIdx="6"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chart seriesIdx="7" categoryIdx="-4" bldStep="series"/>
                                            </p:graphicEl>
                                          </p:spTgt>
                                        </p:tgtEl>
                                        <p:attrNameLst>
                                          <p:attrName>style.visibility</p:attrName>
                                        </p:attrNameLst>
                                      </p:cBhvr>
                                      <p:to>
                                        <p:strVal val="visible"/>
                                      </p:to>
                                    </p:set>
                                    <p:anim calcmode="lin" valueType="num">
                                      <p:cBhvr additive="base">
                                        <p:cTn id="55" dur="500" fill="hold"/>
                                        <p:tgtEl>
                                          <p:spTgt spid="2">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chart seriesIdx="7"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chart seriesIdx="8" categoryIdx="-4" bldStep="series"/>
                                            </p:graphicEl>
                                          </p:spTgt>
                                        </p:tgtEl>
                                        <p:attrNameLst>
                                          <p:attrName>style.visibility</p:attrName>
                                        </p:attrNameLst>
                                      </p:cBhvr>
                                      <p:to>
                                        <p:strVal val="visible"/>
                                      </p:to>
                                    </p:set>
                                    <p:anim calcmode="lin" valueType="num">
                                      <p:cBhvr additive="base">
                                        <p:cTn id="61" dur="500" fill="hold"/>
                                        <p:tgtEl>
                                          <p:spTgt spid="2">
                                            <p:graphicEl>
                                              <a:chart seriesIdx="8" categoryIdx="-4" bldStep="series"/>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chart seriesIdx="8"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graphicEl>
                                              <a:chart seriesIdx="9" categoryIdx="-4" bldStep="series"/>
                                            </p:graphicEl>
                                          </p:spTgt>
                                        </p:tgtEl>
                                        <p:attrNameLst>
                                          <p:attrName>style.visibility</p:attrName>
                                        </p:attrNameLst>
                                      </p:cBhvr>
                                      <p:to>
                                        <p:strVal val="visible"/>
                                      </p:to>
                                    </p:set>
                                    <p:anim calcmode="lin" valueType="num">
                                      <p:cBhvr additive="base">
                                        <p:cTn id="67" dur="500" fill="hold"/>
                                        <p:tgtEl>
                                          <p:spTgt spid="2">
                                            <p:graphicEl>
                                              <a:chart seriesIdx="9" categoryIdx="-4" bldStep="series"/>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chart seriesIdx="9"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23528" y="836712"/>
          <a:ext cx="8424936" cy="5688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3" dur="5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9" dur="5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chart seriesIdx="2" categoryIdx="-4" bldStep="series"/>
                                            </p:graphicEl>
                                          </p:spTgt>
                                        </p:tgtEl>
                                        <p:attrNameLst>
                                          <p:attrName>style.visibility</p:attrName>
                                        </p:attrNameLst>
                                      </p:cBhvr>
                                      <p:to>
                                        <p:strVal val="visible"/>
                                      </p:to>
                                    </p:set>
                                    <p:anim calcmode="lin" valueType="num">
                                      <p:cBhvr additive="base">
                                        <p:cTn id="25" dur="500" fill="hold"/>
                                        <p:tgtEl>
                                          <p:spTgt spid="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chart seriesIdx="3" categoryIdx="-4" bldStep="series"/>
                                            </p:graphicEl>
                                          </p:spTgt>
                                        </p:tgtEl>
                                        <p:attrNameLst>
                                          <p:attrName>style.visibility</p:attrName>
                                        </p:attrNameLst>
                                      </p:cBhvr>
                                      <p:to>
                                        <p:strVal val="visible"/>
                                      </p:to>
                                    </p:set>
                                    <p:anim calcmode="lin" valueType="num">
                                      <p:cBhvr additive="base">
                                        <p:cTn id="31" dur="500" fill="hold"/>
                                        <p:tgtEl>
                                          <p:spTgt spid="2">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chart seriesIdx="4" categoryIdx="-4" bldStep="series"/>
                                            </p:graphicEl>
                                          </p:spTgt>
                                        </p:tgtEl>
                                        <p:attrNameLst>
                                          <p:attrName>style.visibility</p:attrName>
                                        </p:attrNameLst>
                                      </p:cBhvr>
                                      <p:to>
                                        <p:strVal val="visible"/>
                                      </p:to>
                                    </p:set>
                                    <p:anim calcmode="lin" valueType="num">
                                      <p:cBhvr additive="base">
                                        <p:cTn id="37" dur="500" fill="hold"/>
                                        <p:tgtEl>
                                          <p:spTgt spid="2">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chart seriesIdx="5" categoryIdx="-4" bldStep="series"/>
                                            </p:graphicEl>
                                          </p:spTgt>
                                        </p:tgtEl>
                                        <p:attrNameLst>
                                          <p:attrName>style.visibility</p:attrName>
                                        </p:attrNameLst>
                                      </p:cBhvr>
                                      <p:to>
                                        <p:strVal val="visible"/>
                                      </p:to>
                                    </p:set>
                                    <p:anim calcmode="lin" valueType="num">
                                      <p:cBhvr additive="base">
                                        <p:cTn id="43" dur="500" fill="hold"/>
                                        <p:tgtEl>
                                          <p:spTgt spid="2">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chart seriesIdx="5"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chart seriesIdx="6" categoryIdx="-4" bldStep="series"/>
                                            </p:graphicEl>
                                          </p:spTgt>
                                        </p:tgtEl>
                                        <p:attrNameLst>
                                          <p:attrName>style.visibility</p:attrName>
                                        </p:attrNameLst>
                                      </p:cBhvr>
                                      <p:to>
                                        <p:strVal val="visible"/>
                                      </p:to>
                                    </p:set>
                                    <p:anim calcmode="lin" valueType="num">
                                      <p:cBhvr additive="base">
                                        <p:cTn id="49" dur="500" fill="hold"/>
                                        <p:tgtEl>
                                          <p:spTgt spid="2">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chart seriesIdx="6"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chart seriesIdx="7" categoryIdx="-4" bldStep="series"/>
                                            </p:graphicEl>
                                          </p:spTgt>
                                        </p:tgtEl>
                                        <p:attrNameLst>
                                          <p:attrName>style.visibility</p:attrName>
                                        </p:attrNameLst>
                                      </p:cBhvr>
                                      <p:to>
                                        <p:strVal val="visible"/>
                                      </p:to>
                                    </p:set>
                                    <p:anim calcmode="lin" valueType="num">
                                      <p:cBhvr additive="base">
                                        <p:cTn id="55" dur="500" fill="hold"/>
                                        <p:tgtEl>
                                          <p:spTgt spid="2">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chart seriesIdx="7"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chart seriesIdx="8" categoryIdx="-4" bldStep="series"/>
                                            </p:graphicEl>
                                          </p:spTgt>
                                        </p:tgtEl>
                                        <p:attrNameLst>
                                          <p:attrName>style.visibility</p:attrName>
                                        </p:attrNameLst>
                                      </p:cBhvr>
                                      <p:to>
                                        <p:strVal val="visible"/>
                                      </p:to>
                                    </p:set>
                                    <p:anim calcmode="lin" valueType="num">
                                      <p:cBhvr additive="base">
                                        <p:cTn id="61" dur="500" fill="hold"/>
                                        <p:tgtEl>
                                          <p:spTgt spid="2">
                                            <p:graphicEl>
                                              <a:chart seriesIdx="8" categoryIdx="-4" bldStep="series"/>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chart seriesIdx="8"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graphicEl>
                                              <a:chart seriesIdx="9" categoryIdx="-4" bldStep="series"/>
                                            </p:graphicEl>
                                          </p:spTgt>
                                        </p:tgtEl>
                                        <p:attrNameLst>
                                          <p:attrName>style.visibility</p:attrName>
                                        </p:attrNameLst>
                                      </p:cBhvr>
                                      <p:to>
                                        <p:strVal val="visible"/>
                                      </p:to>
                                    </p:set>
                                    <p:anim calcmode="lin" valueType="num">
                                      <p:cBhvr additive="base">
                                        <p:cTn id="67" dur="500" fill="hold"/>
                                        <p:tgtEl>
                                          <p:spTgt spid="2">
                                            <p:graphicEl>
                                              <a:chart seriesIdx="9" categoryIdx="-4" bldStep="series"/>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chart seriesIdx="9"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9551" y="1404396"/>
          <a:ext cx="7920880" cy="5048940"/>
        </p:xfrm>
        <a:graphic>
          <a:graphicData uri="http://schemas.openxmlformats.org/drawingml/2006/table">
            <a:tbl>
              <a:tblPr/>
              <a:tblGrid>
                <a:gridCol w="2229886"/>
                <a:gridCol w="1130903"/>
                <a:gridCol w="1167383"/>
                <a:gridCol w="1149143"/>
                <a:gridCol w="1149143"/>
                <a:gridCol w="1094422"/>
              </a:tblGrid>
              <a:tr h="488370">
                <a:tc>
                  <a:txBody>
                    <a:bodyPr/>
                    <a:lstStyle/>
                    <a:p>
                      <a:pPr algn="l" fontAlgn="b"/>
                      <a:r>
                        <a:rPr lang="en-GB" sz="1600" b="0" i="0" u="none" strike="noStrike" dirty="0">
                          <a:solidFill>
                            <a:srgbClr val="000000"/>
                          </a:solidFill>
                          <a:latin typeface="+mn-lt"/>
                        </a:rPr>
                        <a:t> </a:t>
                      </a:r>
                      <a:r>
                        <a:rPr lang="en-GB" sz="1600" b="1" i="0" u="none" strike="noStrike" dirty="0" smtClean="0">
                          <a:solidFill>
                            <a:srgbClr val="000000"/>
                          </a:solidFill>
                          <a:latin typeface="+mn-lt"/>
                        </a:rPr>
                        <a:t>[PJ]</a:t>
                      </a:r>
                      <a:endParaRPr lang="en-GB" sz="16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1" i="0" u="none" strike="noStrike" dirty="0">
                          <a:solidFill>
                            <a:srgbClr val="000000"/>
                          </a:solidFill>
                          <a:latin typeface="+mn-lt"/>
                        </a:rPr>
                        <a:t>CUM-C80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mn-lt"/>
                        </a:rPr>
                        <a:t>ST-C-70%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mn-lt"/>
                        </a:rPr>
                        <a:t>ST-C-30%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mn-lt"/>
                        </a:rPr>
                        <a:t>ST-C-10%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600" b="1" i="0" u="none" strike="noStrike" dirty="0">
                          <a:solidFill>
                            <a:srgbClr val="000000"/>
                          </a:solidFill>
                          <a:latin typeface="+mn-lt"/>
                        </a:rPr>
                        <a:t>REF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517">
                <a:tc>
                  <a:txBody>
                    <a:bodyPr/>
                    <a:lstStyle/>
                    <a:p>
                      <a:pPr algn="l" fontAlgn="b"/>
                      <a:r>
                        <a:rPr lang="en-GB" sz="1600" b="0" i="0" u="none" strike="noStrike" dirty="0">
                          <a:solidFill>
                            <a:srgbClr val="000000"/>
                          </a:solidFill>
                          <a:latin typeface="+mn-lt"/>
                        </a:rPr>
                        <a:t>Coal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latin typeface="+mn-lt"/>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latin typeface="+mn-lt"/>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latin typeface="+mn-lt"/>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9517">
                <a:tc>
                  <a:txBody>
                    <a:bodyPr/>
                    <a:lstStyle/>
                    <a:p>
                      <a:pPr algn="l" fontAlgn="b"/>
                      <a:r>
                        <a:rPr lang="en-GB" sz="1600" b="0" i="0" u="none" strike="noStrike" dirty="0">
                          <a:solidFill>
                            <a:srgbClr val="000000"/>
                          </a:solidFill>
                          <a:latin typeface="+mn-lt"/>
                        </a:rPr>
                        <a:t>Cofiring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Cofiring 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Coal 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Gas 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Biomass 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Nuclear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Oil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Hydro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Wind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smtClean="0">
                          <a:solidFill>
                            <a:srgbClr val="000000"/>
                          </a:solidFill>
                          <a:latin typeface="+mn-lt"/>
                        </a:rPr>
                        <a:t>Bio&amp;waste CHP</a:t>
                      </a:r>
                      <a:endParaRPr lang="en-GB" sz="16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Imports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Marine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Solar PV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6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9517">
                <a:tc>
                  <a:txBody>
                    <a:bodyPr/>
                    <a:lstStyle/>
                    <a:p>
                      <a:pPr algn="l" fontAlgn="b"/>
                      <a:r>
                        <a:rPr lang="en-GB" sz="1600" b="0" i="0" u="none" strike="noStrike" dirty="0">
                          <a:solidFill>
                            <a:srgbClr val="000000"/>
                          </a:solidFill>
                          <a:latin typeface="+mn-lt"/>
                        </a:rPr>
                        <a:t>Storage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249517">
                <a:tc>
                  <a:txBody>
                    <a:bodyPr/>
                    <a:lstStyle/>
                    <a:p>
                      <a:pPr algn="l" fontAlgn="b"/>
                      <a:r>
                        <a:rPr lang="en-GB" sz="1600" b="1" i="0" u="none" strike="noStrike" dirty="0">
                          <a:solidFill>
                            <a:srgbClr val="000000"/>
                          </a:solidFill>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mn-lt"/>
                        </a:rPr>
                        <a:t>1236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mn-lt"/>
                        </a:rPr>
                        <a:t>1217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mn-lt"/>
                        </a:rPr>
                        <a:t>1205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mn-lt"/>
                        </a:rPr>
                        <a:t>1243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mn-lt"/>
                        </a:rPr>
                        <a:t>1262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397">
                <a:tc>
                  <a:txBody>
                    <a:bodyPr/>
                    <a:lstStyle/>
                    <a:p>
                      <a:pPr algn="l" fontAlgn="b"/>
                      <a:r>
                        <a:rPr lang="en-GB" sz="1600" b="0" i="0" u="none" strike="noStrike" dirty="0">
                          <a:solidFill>
                            <a:srgbClr val="000000"/>
                          </a:solidFill>
                          <a:latin typeface="+mn-lt"/>
                        </a:rPr>
                        <a:t>Share of renewable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latin typeface="+mn-lt"/>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a:xfrm>
            <a:off x="323528" y="620688"/>
            <a:ext cx="8489950" cy="576064"/>
          </a:xfrm>
        </p:spPr>
        <p:txBody>
          <a:bodyPr/>
          <a:lstStyle/>
          <a:p>
            <a:r>
              <a:rPr lang="en-US" sz="2800" dirty="0" smtClean="0"/>
              <a:t>Electricity generation 2025 (hedging period)</a:t>
            </a:r>
            <a:endParaRPr lang="en-GB"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95536" y="980728"/>
          <a:ext cx="8208912"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down)">
                                      <p:cBhvr>
                                        <p:cTn id="22" dur="500"/>
                                        <p:tgtEl>
                                          <p:spTgt spid="2">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down)">
                                      <p:cBhvr>
                                        <p:cTn id="27" dur="500"/>
                                        <p:tgtEl>
                                          <p:spTgt spid="2">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down)">
                                      <p:cBhvr>
                                        <p:cTn id="32" dur="500"/>
                                        <p:tgtEl>
                                          <p:spTgt spid="2">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wipe(down)">
                                      <p:cBhvr>
                                        <p:cTn id="37" dur="500"/>
                                        <p:tgtEl>
                                          <p:spTgt spid="2">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graphicEl>
                                              <a:chart seriesIdx="6" categoryIdx="-4" bldStep="series"/>
                                            </p:graphicEl>
                                          </p:spTgt>
                                        </p:tgtEl>
                                        <p:attrNameLst>
                                          <p:attrName>style.visibility</p:attrName>
                                        </p:attrNameLst>
                                      </p:cBhvr>
                                      <p:to>
                                        <p:strVal val="visible"/>
                                      </p:to>
                                    </p:set>
                                    <p:animEffect transition="in" filter="wipe(down)">
                                      <p:cBhvr>
                                        <p:cTn id="42" dur="500"/>
                                        <p:tgtEl>
                                          <p:spTgt spid="2">
                                            <p:graphicEl>
                                              <a:chart seriesIdx="6"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graphicEl>
                                              <a:chart seriesIdx="7" categoryIdx="-4" bldStep="series"/>
                                            </p:graphicEl>
                                          </p:spTgt>
                                        </p:tgtEl>
                                        <p:attrNameLst>
                                          <p:attrName>style.visibility</p:attrName>
                                        </p:attrNameLst>
                                      </p:cBhvr>
                                      <p:to>
                                        <p:strVal val="visible"/>
                                      </p:to>
                                    </p:set>
                                    <p:animEffect transition="in" filter="wipe(down)">
                                      <p:cBhvr>
                                        <p:cTn id="47" dur="500"/>
                                        <p:tgtEl>
                                          <p:spTgt spid="2">
                                            <p:graphicEl>
                                              <a:chart seriesIdx="7"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chart seriesIdx="8" categoryIdx="-4" bldStep="series"/>
                                            </p:graphicEl>
                                          </p:spTgt>
                                        </p:tgtEl>
                                        <p:attrNameLst>
                                          <p:attrName>style.visibility</p:attrName>
                                        </p:attrNameLst>
                                      </p:cBhvr>
                                      <p:to>
                                        <p:strVal val="visible"/>
                                      </p:to>
                                    </p:set>
                                    <p:animEffect transition="in" filter="wipe(down)">
                                      <p:cBhvr>
                                        <p:cTn id="52" dur="500"/>
                                        <p:tgtEl>
                                          <p:spTgt spid="2">
                                            <p:graphicEl>
                                              <a:chart seriesIdx="8"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graphicEl>
                                              <a:chart seriesIdx="9" categoryIdx="-4" bldStep="series"/>
                                            </p:graphicEl>
                                          </p:spTgt>
                                        </p:tgtEl>
                                        <p:attrNameLst>
                                          <p:attrName>style.visibility</p:attrName>
                                        </p:attrNameLst>
                                      </p:cBhvr>
                                      <p:to>
                                        <p:strVal val="visible"/>
                                      </p:to>
                                    </p:set>
                                    <p:animEffect transition="in" filter="wipe(down)">
                                      <p:cBhvr>
                                        <p:cTn id="57" dur="500"/>
                                        <p:tgtEl>
                                          <p:spTgt spid="2">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a:xfrm>
            <a:off x="6553200" y="6245225"/>
            <a:ext cx="2133600" cy="476250"/>
          </a:xfrm>
        </p:spPr>
        <p:txBody>
          <a:bodyPr/>
          <a:lstStyle/>
          <a:p>
            <a:pPr>
              <a:defRPr/>
            </a:pPr>
            <a:fld id="{66565C48-D660-42B0-8CA8-C456FF88D0C6}" type="slidenum">
              <a:rPr lang="en-US"/>
              <a:pPr>
                <a:defRPr/>
              </a:pPr>
              <a:t>5</a:t>
            </a:fld>
            <a:endParaRPr lang="en-US" dirty="0"/>
          </a:p>
        </p:txBody>
      </p:sp>
      <p:sp>
        <p:nvSpPr>
          <p:cNvPr id="8195" name="Rectangle 2"/>
          <p:cNvSpPr>
            <a:spLocks noGrp="1" noChangeArrowheads="1"/>
          </p:cNvSpPr>
          <p:nvPr>
            <p:ph type="title"/>
          </p:nvPr>
        </p:nvSpPr>
        <p:spPr>
          <a:xfrm>
            <a:off x="457200" y="559558"/>
            <a:ext cx="8229600" cy="573917"/>
          </a:xfrm>
        </p:spPr>
        <p:txBody>
          <a:bodyPr/>
          <a:lstStyle/>
          <a:p>
            <a:pPr eaLnBrk="1" hangingPunct="1"/>
            <a:r>
              <a:rPr lang="en-GB" dirty="0" smtClean="0"/>
              <a:t>What is a mathematical energy model?</a:t>
            </a:r>
            <a:endParaRPr lang="en-US" dirty="0" smtClean="0"/>
          </a:p>
        </p:txBody>
      </p:sp>
      <p:sp>
        <p:nvSpPr>
          <p:cNvPr id="8196" name="Rectangle 3"/>
          <p:cNvSpPr>
            <a:spLocks noGrp="1" noChangeArrowheads="1"/>
          </p:cNvSpPr>
          <p:nvPr>
            <p:ph type="body" idx="1"/>
          </p:nvPr>
        </p:nvSpPr>
        <p:spPr>
          <a:xfrm>
            <a:off x="457200" y="1473957"/>
            <a:ext cx="8543925" cy="4669667"/>
          </a:xfrm>
        </p:spPr>
        <p:txBody>
          <a:bodyPr/>
          <a:lstStyle/>
          <a:p>
            <a:pPr marL="609600" indent="-609600" eaLnBrk="1" hangingPunct="1">
              <a:lnSpc>
                <a:spcPct val="90000"/>
              </a:lnSpc>
            </a:pPr>
            <a:r>
              <a:rPr lang="en-GB" sz="2000" dirty="0" smtClean="0"/>
              <a:t>A series of equations that either solve a real-world problem or represent a physical phenomenon</a:t>
            </a:r>
          </a:p>
          <a:p>
            <a:pPr marL="609600" indent="-609600" eaLnBrk="1" hangingPunct="1">
              <a:lnSpc>
                <a:spcPct val="90000"/>
              </a:lnSpc>
            </a:pPr>
            <a:r>
              <a:rPr lang="en-GB" sz="2000" dirty="0" smtClean="0"/>
              <a:t>Based on observed and/or inferred data and insights</a:t>
            </a:r>
          </a:p>
          <a:p>
            <a:pPr marL="1009650" lvl="1" indent="-609600" eaLnBrk="1" hangingPunct="1">
              <a:lnSpc>
                <a:spcPct val="90000"/>
              </a:lnSpc>
            </a:pPr>
            <a:r>
              <a:rPr lang="en-US" sz="1800" dirty="0" smtClean="0"/>
              <a:t>i.e. revealed vs. stated preferences</a:t>
            </a:r>
            <a:endParaRPr lang="en-GB" sz="1800" dirty="0" smtClean="0"/>
          </a:p>
          <a:p>
            <a:pPr marL="609600" indent="-609600" eaLnBrk="1" hangingPunct="1">
              <a:lnSpc>
                <a:spcPct val="90000"/>
              </a:lnSpc>
              <a:buFontTx/>
              <a:buNone/>
            </a:pPr>
            <a:r>
              <a:rPr lang="en-US" sz="2000" dirty="0" smtClean="0"/>
              <a:t>Uses:</a:t>
            </a:r>
          </a:p>
          <a:p>
            <a:pPr marL="609600" indent="-609600" eaLnBrk="1" hangingPunct="1">
              <a:lnSpc>
                <a:spcPct val="90000"/>
              </a:lnSpc>
            </a:pPr>
            <a:r>
              <a:rPr lang="en-US" sz="2000" dirty="0" smtClean="0"/>
              <a:t>Predictive: used to predict the future; requires calibration</a:t>
            </a:r>
          </a:p>
          <a:p>
            <a:pPr marL="609600" indent="-609600" eaLnBrk="1" hangingPunct="1">
              <a:lnSpc>
                <a:spcPct val="90000"/>
              </a:lnSpc>
            </a:pPr>
            <a:r>
              <a:rPr lang="en-US" sz="2000" dirty="0" smtClean="0"/>
              <a:t>Interpretive: used as a framework for </a:t>
            </a:r>
            <a:r>
              <a:rPr lang="en-GB" sz="2000" dirty="0" smtClean="0"/>
              <a:t>analysing</a:t>
            </a:r>
            <a:r>
              <a:rPr lang="en-US" sz="2000" dirty="0" smtClean="0"/>
              <a:t> a system and/or organizing field data; may not require calibration</a:t>
            </a:r>
          </a:p>
          <a:p>
            <a:pPr marL="1009650" lvl="1" indent="-609600" eaLnBrk="1" hangingPunct="1">
              <a:lnSpc>
                <a:spcPct val="90000"/>
              </a:lnSpc>
            </a:pPr>
            <a:r>
              <a:rPr lang="en-GB" sz="1800" dirty="0" smtClean="0"/>
              <a:t>Good modelling defines boundaries, and identifies criticalities</a:t>
            </a:r>
            <a:endParaRPr lang="en-US" sz="1800" dirty="0" smtClean="0"/>
          </a:p>
          <a:p>
            <a:pPr marL="609600" indent="-609600" eaLnBrk="1" hangingPunct="1">
              <a:lnSpc>
                <a:spcPct val="90000"/>
              </a:lnSpc>
              <a:buFontTx/>
              <a:buNone/>
            </a:pPr>
            <a:endParaRPr lang="en-GB" sz="2000" dirty="0" smtClean="0"/>
          </a:p>
          <a:p>
            <a:pPr marL="609600" indent="-609600" eaLnBrk="1" hangingPunct="1">
              <a:lnSpc>
                <a:spcPct val="90000"/>
              </a:lnSpc>
            </a:pPr>
            <a:r>
              <a:rPr lang="en-GB" sz="2000" dirty="0" smtClean="0"/>
              <a:t>A model generally </a:t>
            </a:r>
            <a:r>
              <a:rPr lang="en-US" sz="2000" dirty="0" smtClean="0"/>
              <a:t>contains only the significant features or aspects of the system in question</a:t>
            </a:r>
          </a:p>
          <a:p>
            <a:pPr marL="609600" indent="-609600" eaLnBrk="1" hangingPunct="1">
              <a:lnSpc>
                <a:spcPct val="90000"/>
              </a:lnSpc>
            </a:pPr>
            <a:r>
              <a:rPr lang="en-US" sz="2000" dirty="0" smtClean="0"/>
              <a:t>Two models of the same system or phenomenon may differ quite significantly. </a:t>
            </a:r>
          </a:p>
          <a:p>
            <a:pPr marL="609600" indent="-609600" eaLnBrk="1" hangingPunct="1">
              <a:lnSpc>
                <a:spcPct val="90000"/>
              </a:lnSpc>
              <a:buFontTx/>
              <a:buNone/>
            </a:pPr>
            <a:endParaRPr lang="en-US"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95536" y="908720"/>
          <a:ext cx="8136904" cy="5616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3" dur="5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chart seriesIdx="1" categoryIdx="-4" bldStep="series"/>
                                            </p:graphicEl>
                                          </p:spTgt>
                                        </p:tgtEl>
                                        <p:attrNameLst>
                                          <p:attrName>style.visibility</p:attrName>
                                        </p:attrNameLst>
                                      </p:cBhvr>
                                      <p:to>
                                        <p:strVal val="visible"/>
                                      </p:to>
                                    </p:set>
                                    <p:anim calcmode="lin" valueType="num">
                                      <p:cBhvr additive="base">
                                        <p:cTn id="19" dur="5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chart seriesIdx="2" categoryIdx="-4" bldStep="series"/>
                                            </p:graphicEl>
                                          </p:spTgt>
                                        </p:tgtEl>
                                        <p:attrNameLst>
                                          <p:attrName>style.visibility</p:attrName>
                                        </p:attrNameLst>
                                      </p:cBhvr>
                                      <p:to>
                                        <p:strVal val="visible"/>
                                      </p:to>
                                    </p:set>
                                    <p:anim calcmode="lin" valueType="num">
                                      <p:cBhvr additive="base">
                                        <p:cTn id="25" dur="500" fill="hold"/>
                                        <p:tgtEl>
                                          <p:spTgt spid="3">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chart seriesIdx="3" categoryIdx="-4" bldStep="series"/>
                                            </p:graphicEl>
                                          </p:spTgt>
                                        </p:tgtEl>
                                        <p:attrNameLst>
                                          <p:attrName>style.visibility</p:attrName>
                                        </p:attrNameLst>
                                      </p:cBhvr>
                                      <p:to>
                                        <p:strVal val="visible"/>
                                      </p:to>
                                    </p:set>
                                    <p:anim calcmode="lin" valueType="num">
                                      <p:cBhvr additive="base">
                                        <p:cTn id="31" dur="500" fill="hold"/>
                                        <p:tgtEl>
                                          <p:spTgt spid="3">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chart seriesIdx="4" categoryIdx="-4" bldStep="series"/>
                                            </p:graphicEl>
                                          </p:spTgt>
                                        </p:tgtEl>
                                        <p:attrNameLst>
                                          <p:attrName>style.visibility</p:attrName>
                                        </p:attrNameLst>
                                      </p:cBhvr>
                                      <p:to>
                                        <p:strVal val="visible"/>
                                      </p:to>
                                    </p:set>
                                    <p:anim calcmode="lin" valueType="num">
                                      <p:cBhvr additive="base">
                                        <p:cTn id="37" dur="500" fill="hold"/>
                                        <p:tgtEl>
                                          <p:spTgt spid="3">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chart seriesIdx="5" categoryIdx="-4" bldStep="series"/>
                                            </p:graphicEl>
                                          </p:spTgt>
                                        </p:tgtEl>
                                        <p:attrNameLst>
                                          <p:attrName>style.visibility</p:attrName>
                                        </p:attrNameLst>
                                      </p:cBhvr>
                                      <p:to>
                                        <p:strVal val="visible"/>
                                      </p:to>
                                    </p:set>
                                    <p:anim calcmode="lin" valueType="num">
                                      <p:cBhvr additive="base">
                                        <p:cTn id="43" dur="500" fill="hold"/>
                                        <p:tgtEl>
                                          <p:spTgt spid="3">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chart seriesIdx="5"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graphicEl>
                                              <a:chart seriesIdx="6" categoryIdx="-4" bldStep="series"/>
                                            </p:graphicEl>
                                          </p:spTgt>
                                        </p:tgtEl>
                                        <p:attrNameLst>
                                          <p:attrName>style.visibility</p:attrName>
                                        </p:attrNameLst>
                                      </p:cBhvr>
                                      <p:to>
                                        <p:strVal val="visible"/>
                                      </p:to>
                                    </p:set>
                                    <p:anim calcmode="lin" valueType="num">
                                      <p:cBhvr additive="base">
                                        <p:cTn id="49" dur="500" fill="hold"/>
                                        <p:tgtEl>
                                          <p:spTgt spid="3">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graphicEl>
                                              <a:chart seriesIdx="6"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graphicEl>
                                              <a:chart seriesIdx="7" categoryIdx="-4" bldStep="series"/>
                                            </p:graphicEl>
                                          </p:spTgt>
                                        </p:tgtEl>
                                        <p:attrNameLst>
                                          <p:attrName>style.visibility</p:attrName>
                                        </p:attrNameLst>
                                      </p:cBhvr>
                                      <p:to>
                                        <p:strVal val="visible"/>
                                      </p:to>
                                    </p:set>
                                    <p:anim calcmode="lin" valueType="num">
                                      <p:cBhvr additive="base">
                                        <p:cTn id="55" dur="500" fill="hold"/>
                                        <p:tgtEl>
                                          <p:spTgt spid="3">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chart seriesIdx="7"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graphicEl>
                                              <a:chart seriesIdx="8" categoryIdx="-4" bldStep="series"/>
                                            </p:graphicEl>
                                          </p:spTgt>
                                        </p:tgtEl>
                                        <p:attrNameLst>
                                          <p:attrName>style.visibility</p:attrName>
                                        </p:attrNameLst>
                                      </p:cBhvr>
                                      <p:to>
                                        <p:strVal val="visible"/>
                                      </p:to>
                                    </p:set>
                                    <p:anim calcmode="lin" valueType="num">
                                      <p:cBhvr additive="base">
                                        <p:cTn id="61" dur="500" fill="hold"/>
                                        <p:tgtEl>
                                          <p:spTgt spid="3">
                                            <p:graphicEl>
                                              <a:chart seriesIdx="8" categoryIdx="-4" bldStep="series"/>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graphicEl>
                                              <a:chart seriesIdx="8"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graphicEl>
                                              <a:chart seriesIdx="9" categoryIdx="-4" bldStep="series"/>
                                            </p:graphicEl>
                                          </p:spTgt>
                                        </p:tgtEl>
                                        <p:attrNameLst>
                                          <p:attrName>style.visibility</p:attrName>
                                        </p:attrNameLst>
                                      </p:cBhvr>
                                      <p:to>
                                        <p:strVal val="visible"/>
                                      </p:to>
                                    </p:set>
                                    <p:anim calcmode="lin" valueType="num">
                                      <p:cBhvr additive="base">
                                        <p:cTn id="67" dur="500" fill="hold"/>
                                        <p:tgtEl>
                                          <p:spTgt spid="3">
                                            <p:graphicEl>
                                              <a:chart seriesIdx="9" categoryIdx="-4" bldStep="series"/>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chart seriesIdx="9"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0688"/>
            <a:ext cx="8489950" cy="864096"/>
          </a:xfrm>
        </p:spPr>
        <p:txBody>
          <a:bodyPr/>
          <a:lstStyle/>
          <a:p>
            <a:r>
              <a:rPr lang="en-US" dirty="0" smtClean="0"/>
              <a:t>Costs in perspective</a:t>
            </a:r>
            <a:br>
              <a:rPr lang="en-US" dirty="0" smtClean="0"/>
            </a:br>
            <a:r>
              <a:rPr lang="en-US" sz="2000" b="0" dirty="0" smtClean="0"/>
              <a:t>[Source: D MacKay, Sustainability without the Hot Air]</a:t>
            </a:r>
            <a:r>
              <a:rPr lang="en-US" sz="2000" dirty="0" smtClean="0"/>
              <a:t/>
            </a:r>
            <a:br>
              <a:rPr lang="en-US" sz="2000" dirty="0" smtClean="0"/>
            </a:br>
            <a:r>
              <a:rPr lang="en-US" sz="2000" dirty="0" smtClean="0"/>
              <a:t>All in 2009 US $</a:t>
            </a:r>
            <a:endParaRPr lang="en-GB" dirty="0"/>
          </a:p>
        </p:txBody>
      </p:sp>
      <p:graphicFrame>
        <p:nvGraphicFramePr>
          <p:cNvPr id="4" name="Content Placeholder 3"/>
          <p:cNvGraphicFramePr>
            <a:graphicFrameLocks noGrp="1"/>
          </p:cNvGraphicFramePr>
          <p:nvPr>
            <p:ph idx="1"/>
          </p:nvPr>
        </p:nvGraphicFramePr>
        <p:xfrm>
          <a:off x="323528" y="1988840"/>
          <a:ext cx="8352928" cy="4617720"/>
        </p:xfrm>
        <a:graphic>
          <a:graphicData uri="http://schemas.openxmlformats.org/drawingml/2006/table">
            <a:tbl>
              <a:tblPr firstRow="1" bandRow="1">
                <a:tableStyleId>{5C22544A-7EE6-4342-B048-85BDC9FD1C3A}</a:tableStyleId>
              </a:tblPr>
              <a:tblGrid>
                <a:gridCol w="3024336"/>
                <a:gridCol w="1440160"/>
                <a:gridCol w="1440160"/>
                <a:gridCol w="2448272"/>
              </a:tblGrid>
              <a:tr h="370840">
                <a:tc>
                  <a:txBody>
                    <a:bodyPr/>
                    <a:lstStyle/>
                    <a:p>
                      <a:r>
                        <a:rPr lang="en-US" dirty="0" smtClean="0"/>
                        <a:t>Expenditure</a:t>
                      </a:r>
                      <a:endParaRPr lang="en-GB" dirty="0"/>
                    </a:p>
                  </a:txBody>
                  <a:tcPr/>
                </a:tc>
                <a:tc>
                  <a:txBody>
                    <a:bodyPr/>
                    <a:lstStyle/>
                    <a:p>
                      <a:pPr algn="ctr"/>
                      <a:r>
                        <a:rPr lang="en-US" dirty="0" smtClean="0"/>
                        <a:t>Cost per year (B</a:t>
                      </a:r>
                      <a:r>
                        <a:rPr lang="en-US" dirty="0" smtClean="0">
                          <a:latin typeface="Times New Roman"/>
                          <a:cs typeface="Times New Roman"/>
                        </a:rPr>
                        <a:t>$/yr)</a:t>
                      </a:r>
                      <a:endParaRPr lang="en-GB" dirty="0"/>
                    </a:p>
                  </a:txBody>
                  <a:tcPr/>
                </a:tc>
                <a:tc>
                  <a:txBody>
                    <a:bodyPr/>
                    <a:lstStyle/>
                    <a:p>
                      <a:pPr algn="ctr"/>
                      <a:r>
                        <a:rPr lang="en-US" dirty="0" smtClean="0"/>
                        <a:t>One time cost</a:t>
                      </a:r>
                      <a:r>
                        <a:rPr lang="en-US" baseline="0" dirty="0" smtClean="0"/>
                        <a:t> (B</a:t>
                      </a:r>
                      <a:r>
                        <a:rPr lang="en-US" baseline="0" dirty="0" smtClean="0">
                          <a:latin typeface="Times New Roman"/>
                          <a:cs typeface="Times New Roman"/>
                        </a:rPr>
                        <a:t>$)</a:t>
                      </a:r>
                      <a:endParaRPr lang="en-GB" dirty="0"/>
                    </a:p>
                  </a:txBody>
                  <a:tcPr/>
                </a:tc>
                <a:tc>
                  <a:txBody>
                    <a:bodyPr/>
                    <a:lstStyle/>
                    <a:p>
                      <a:pPr algn="ctr"/>
                      <a:r>
                        <a:rPr lang="en-US" dirty="0" smtClean="0"/>
                        <a:t>Cost per UK resident ($/yr or $)</a:t>
                      </a:r>
                      <a:endParaRPr lang="en-GB" dirty="0"/>
                    </a:p>
                  </a:txBody>
                  <a:tcPr/>
                </a:tc>
              </a:tr>
              <a:tr h="370840">
                <a:tc>
                  <a:txBody>
                    <a:bodyPr/>
                    <a:lstStyle/>
                    <a:p>
                      <a:r>
                        <a:rPr lang="en-US" dirty="0" smtClean="0"/>
                        <a:t>2050 -80%</a:t>
                      </a:r>
                      <a:r>
                        <a:rPr lang="en-US" baseline="0" dirty="0" smtClean="0"/>
                        <a:t> CO2 </a:t>
                      </a:r>
                      <a:r>
                        <a:rPr lang="en-US" dirty="0" smtClean="0"/>
                        <a:t>welfare costs (2000£</a:t>
                      </a:r>
                      <a:r>
                        <a:rPr lang="en-US" baseline="0" dirty="0" smtClean="0"/>
                        <a:t> 12-23)</a:t>
                      </a:r>
                      <a:endParaRPr lang="en-GB" dirty="0"/>
                    </a:p>
                  </a:txBody>
                  <a:tcPr/>
                </a:tc>
                <a:tc>
                  <a:txBody>
                    <a:bodyPr/>
                    <a:lstStyle/>
                    <a:p>
                      <a:pPr algn="ctr"/>
                      <a:r>
                        <a:rPr lang="en-US" dirty="0" smtClean="0"/>
                        <a:t>22 - 43</a:t>
                      </a:r>
                      <a:endParaRPr lang="en-GB" dirty="0"/>
                    </a:p>
                  </a:txBody>
                  <a:tcPr/>
                </a:tc>
                <a:tc>
                  <a:txBody>
                    <a:bodyPr/>
                    <a:lstStyle/>
                    <a:p>
                      <a:pPr algn="ctr"/>
                      <a:r>
                        <a:rPr lang="en-US" dirty="0" smtClean="0"/>
                        <a:t>-</a:t>
                      </a:r>
                      <a:endParaRPr lang="en-GB" dirty="0"/>
                    </a:p>
                  </a:txBody>
                  <a:tcPr/>
                </a:tc>
                <a:tc>
                  <a:txBody>
                    <a:bodyPr/>
                    <a:lstStyle/>
                    <a:p>
                      <a:pPr algn="ctr"/>
                      <a:r>
                        <a:rPr lang="en-US" dirty="0" smtClean="0"/>
                        <a:t>300 - 580</a:t>
                      </a:r>
                      <a:endParaRPr lang="en-GB" dirty="0"/>
                    </a:p>
                  </a:txBody>
                  <a:tcPr/>
                </a:tc>
              </a:tr>
              <a:tr h="370840">
                <a:tc>
                  <a:txBody>
                    <a:bodyPr/>
                    <a:lstStyle/>
                    <a:p>
                      <a:r>
                        <a:rPr lang="en-US" dirty="0" smtClean="0"/>
                        <a:t>UK GDP </a:t>
                      </a:r>
                      <a:endParaRPr lang="en-GB" dirty="0"/>
                    </a:p>
                  </a:txBody>
                  <a:tcPr/>
                </a:tc>
                <a:tc>
                  <a:txBody>
                    <a:bodyPr/>
                    <a:lstStyle/>
                    <a:p>
                      <a:pPr algn="ctr"/>
                      <a:r>
                        <a:rPr lang="en-US" dirty="0" smtClean="0"/>
                        <a:t>1300</a:t>
                      </a:r>
                      <a:endParaRPr lang="en-GB" dirty="0"/>
                    </a:p>
                  </a:txBody>
                  <a:tcPr/>
                </a:tc>
                <a:tc>
                  <a:txBody>
                    <a:bodyPr/>
                    <a:lstStyle/>
                    <a:p>
                      <a:pPr algn="ctr"/>
                      <a:r>
                        <a:rPr lang="en-US" dirty="0" smtClean="0"/>
                        <a:t>-</a:t>
                      </a:r>
                      <a:endParaRPr lang="en-GB" dirty="0"/>
                    </a:p>
                  </a:txBody>
                  <a:tcPr/>
                </a:tc>
                <a:tc>
                  <a:txBody>
                    <a:bodyPr/>
                    <a:lstStyle/>
                    <a:p>
                      <a:pPr algn="ctr"/>
                      <a:r>
                        <a:rPr lang="en-US" dirty="0" smtClean="0"/>
                        <a:t>21700</a:t>
                      </a:r>
                      <a:endParaRPr lang="en-GB" dirty="0"/>
                    </a:p>
                  </a:txBody>
                  <a:tcPr/>
                </a:tc>
              </a:tr>
              <a:tr h="370840">
                <a:tc>
                  <a:txBody>
                    <a:bodyPr/>
                    <a:lstStyle/>
                    <a:p>
                      <a:r>
                        <a:rPr lang="en-US" dirty="0" smtClean="0"/>
                        <a:t>UK Bank bailout</a:t>
                      </a:r>
                      <a:endParaRPr lang="en-GB" dirty="0"/>
                    </a:p>
                  </a:txBody>
                  <a:tcPr/>
                </a:tc>
                <a:tc>
                  <a:txBody>
                    <a:bodyPr/>
                    <a:lstStyle/>
                    <a:p>
                      <a:pPr algn="ctr"/>
                      <a:r>
                        <a:rPr lang="en-US" dirty="0" smtClean="0"/>
                        <a:t>-</a:t>
                      </a:r>
                      <a:endParaRPr lang="en-GB" dirty="0"/>
                    </a:p>
                  </a:txBody>
                  <a:tcPr/>
                </a:tc>
                <a:tc>
                  <a:txBody>
                    <a:bodyPr/>
                    <a:lstStyle/>
                    <a:p>
                      <a:pPr algn="ctr"/>
                      <a:r>
                        <a:rPr lang="en-US" dirty="0" smtClean="0"/>
                        <a:t>500</a:t>
                      </a:r>
                      <a:endParaRPr lang="en-GB" dirty="0"/>
                    </a:p>
                  </a:txBody>
                  <a:tcPr/>
                </a:tc>
                <a:tc>
                  <a:txBody>
                    <a:bodyPr/>
                    <a:lstStyle/>
                    <a:p>
                      <a:pPr algn="ctr"/>
                      <a:r>
                        <a:rPr lang="en-US" dirty="0" smtClean="0"/>
                        <a:t>8300</a:t>
                      </a:r>
                      <a:endParaRPr lang="en-GB" dirty="0"/>
                    </a:p>
                  </a:txBody>
                  <a:tcPr/>
                </a:tc>
              </a:tr>
              <a:tr h="370840">
                <a:tc>
                  <a:txBody>
                    <a:bodyPr/>
                    <a:lstStyle/>
                    <a:p>
                      <a:r>
                        <a:rPr lang="en-US" dirty="0" smtClean="0"/>
                        <a:t>Health budget</a:t>
                      </a:r>
                      <a:endParaRPr lang="en-GB" dirty="0"/>
                    </a:p>
                  </a:txBody>
                  <a:tcPr/>
                </a:tc>
                <a:tc>
                  <a:txBody>
                    <a:bodyPr/>
                    <a:lstStyle/>
                    <a:p>
                      <a:pPr algn="ctr"/>
                      <a:r>
                        <a:rPr lang="en-US" dirty="0" smtClean="0"/>
                        <a:t>159</a:t>
                      </a:r>
                      <a:endParaRPr lang="en-GB" dirty="0"/>
                    </a:p>
                  </a:txBody>
                  <a:tcPr/>
                </a:tc>
                <a:tc>
                  <a:txBody>
                    <a:bodyPr/>
                    <a:lstStyle/>
                    <a:p>
                      <a:pPr algn="ctr"/>
                      <a:r>
                        <a:rPr lang="en-US" dirty="0" smtClean="0"/>
                        <a:t>-</a:t>
                      </a:r>
                      <a:endParaRPr lang="en-GB" dirty="0"/>
                    </a:p>
                  </a:txBody>
                  <a:tcPr/>
                </a:tc>
                <a:tc>
                  <a:txBody>
                    <a:bodyPr/>
                    <a:lstStyle/>
                    <a:p>
                      <a:pPr algn="ctr"/>
                      <a:r>
                        <a:rPr lang="en-US" dirty="0" smtClean="0"/>
                        <a:t>2650</a:t>
                      </a:r>
                      <a:endParaRPr lang="en-GB" dirty="0"/>
                    </a:p>
                  </a:txBody>
                  <a:tcPr/>
                </a:tc>
              </a:tr>
              <a:tr h="370840">
                <a:tc>
                  <a:txBody>
                    <a:bodyPr/>
                    <a:lstStyle/>
                    <a:p>
                      <a:r>
                        <a:rPr lang="en-US" baseline="0" dirty="0" smtClean="0"/>
                        <a:t>Education budget (to 18yrs)</a:t>
                      </a:r>
                      <a:endParaRPr lang="en-GB" dirty="0"/>
                    </a:p>
                  </a:txBody>
                  <a:tcPr/>
                </a:tc>
                <a:tc>
                  <a:txBody>
                    <a:bodyPr/>
                    <a:lstStyle/>
                    <a:p>
                      <a:pPr algn="ctr"/>
                      <a:r>
                        <a:rPr lang="en-US" dirty="0" smtClean="0"/>
                        <a:t>85</a:t>
                      </a:r>
                      <a:endParaRPr lang="en-GB" dirty="0"/>
                    </a:p>
                  </a:txBody>
                  <a:tcPr/>
                </a:tc>
                <a:tc>
                  <a:txBody>
                    <a:bodyPr/>
                    <a:lstStyle/>
                    <a:p>
                      <a:pPr algn="ctr"/>
                      <a:r>
                        <a:rPr lang="en-US" dirty="0" smtClean="0"/>
                        <a:t>-</a:t>
                      </a:r>
                      <a:endParaRPr lang="en-GB" dirty="0"/>
                    </a:p>
                  </a:txBody>
                  <a:tcPr/>
                </a:tc>
                <a:tc>
                  <a:txBody>
                    <a:bodyPr/>
                    <a:lstStyle/>
                    <a:p>
                      <a:pPr algn="ctr"/>
                      <a:r>
                        <a:rPr lang="en-US" dirty="0" smtClean="0"/>
                        <a:t>1420</a:t>
                      </a:r>
                      <a:endParaRPr lang="en-GB" dirty="0"/>
                    </a:p>
                  </a:txBody>
                  <a:tcPr/>
                </a:tc>
              </a:tr>
              <a:tr h="370840">
                <a:tc>
                  <a:txBody>
                    <a:bodyPr/>
                    <a:lstStyle/>
                    <a:p>
                      <a:r>
                        <a:rPr lang="en-US" dirty="0" smtClean="0"/>
                        <a:t>BP*, Shell, Exxon</a:t>
                      </a:r>
                      <a:r>
                        <a:rPr lang="en-US" baseline="0" dirty="0" smtClean="0"/>
                        <a:t> profits</a:t>
                      </a:r>
                      <a:endParaRPr lang="en-GB" dirty="0"/>
                    </a:p>
                  </a:txBody>
                  <a:tcPr/>
                </a:tc>
                <a:tc>
                  <a:txBody>
                    <a:bodyPr/>
                    <a:lstStyle/>
                    <a:p>
                      <a:pPr algn="ctr"/>
                      <a:r>
                        <a:rPr lang="en-US" dirty="0" smtClean="0"/>
                        <a:t>10-40</a:t>
                      </a:r>
                      <a:endParaRPr lang="en-GB" dirty="0"/>
                    </a:p>
                  </a:txBody>
                  <a:tcPr/>
                </a:tc>
                <a:tc>
                  <a:txBody>
                    <a:bodyPr/>
                    <a:lstStyle/>
                    <a:p>
                      <a:pPr algn="ctr"/>
                      <a:r>
                        <a:rPr lang="en-US" dirty="0" smtClean="0"/>
                        <a:t>-</a:t>
                      </a:r>
                      <a:endParaRPr lang="en-GB" dirty="0"/>
                    </a:p>
                  </a:txBody>
                  <a:tcPr/>
                </a:tc>
                <a:tc>
                  <a:txBody>
                    <a:bodyPr/>
                    <a:lstStyle/>
                    <a:p>
                      <a:pPr algn="ctr"/>
                      <a:r>
                        <a:rPr lang="en-US" dirty="0" smtClean="0"/>
                        <a:t>-</a:t>
                      </a:r>
                      <a:endParaRPr lang="en-GB" dirty="0"/>
                    </a:p>
                  </a:txBody>
                  <a:tcPr/>
                </a:tc>
              </a:tr>
              <a:tr h="370840">
                <a:tc>
                  <a:txBody>
                    <a:bodyPr/>
                    <a:lstStyle/>
                    <a:p>
                      <a:r>
                        <a:rPr lang="en-US" dirty="0" smtClean="0"/>
                        <a:t>Nuclear decommissioning</a:t>
                      </a:r>
                      <a:endParaRPr lang="en-GB" dirty="0"/>
                    </a:p>
                  </a:txBody>
                  <a:tcPr/>
                </a:tc>
                <a:tc>
                  <a:txBody>
                    <a:bodyPr/>
                    <a:lstStyle/>
                    <a:p>
                      <a:pPr algn="ctr"/>
                      <a:r>
                        <a:rPr lang="en-US" dirty="0" smtClean="0"/>
                        <a:t>-</a:t>
                      </a:r>
                      <a:endParaRPr lang="en-GB" dirty="0"/>
                    </a:p>
                  </a:txBody>
                  <a:tcPr/>
                </a:tc>
                <a:tc>
                  <a:txBody>
                    <a:bodyPr/>
                    <a:lstStyle/>
                    <a:p>
                      <a:pPr algn="ctr"/>
                      <a:r>
                        <a:rPr lang="en-US" dirty="0" smtClean="0"/>
                        <a:t>73</a:t>
                      </a:r>
                      <a:endParaRPr lang="en-GB" dirty="0"/>
                    </a:p>
                  </a:txBody>
                  <a:tcPr/>
                </a:tc>
                <a:tc>
                  <a:txBody>
                    <a:bodyPr/>
                    <a:lstStyle/>
                    <a:p>
                      <a:pPr algn="ctr"/>
                      <a:r>
                        <a:rPr lang="en-US" dirty="0" smtClean="0"/>
                        <a:t>1220</a:t>
                      </a:r>
                      <a:endParaRPr lang="en-GB" dirty="0"/>
                    </a:p>
                  </a:txBody>
                  <a:tcPr/>
                </a:tc>
              </a:tr>
              <a:tr h="370840">
                <a:tc>
                  <a:txBody>
                    <a:bodyPr/>
                    <a:lstStyle/>
                    <a:p>
                      <a:r>
                        <a:rPr lang="en-US" dirty="0" smtClean="0"/>
                        <a:t>New nuclear weapons</a:t>
                      </a:r>
                      <a:endParaRPr lang="en-GB" dirty="0"/>
                    </a:p>
                  </a:txBody>
                  <a:tcPr/>
                </a:tc>
                <a:tc>
                  <a:txBody>
                    <a:bodyPr/>
                    <a:lstStyle/>
                    <a:p>
                      <a:pPr algn="ctr"/>
                      <a:r>
                        <a:rPr lang="en-US" dirty="0" smtClean="0"/>
                        <a:t>-</a:t>
                      </a:r>
                      <a:endParaRPr lang="en-GB" dirty="0"/>
                    </a:p>
                  </a:txBody>
                  <a:tcPr/>
                </a:tc>
                <a:tc>
                  <a:txBody>
                    <a:bodyPr/>
                    <a:lstStyle/>
                    <a:p>
                      <a:pPr algn="ctr"/>
                      <a:r>
                        <a:rPr lang="en-US" dirty="0" smtClean="0"/>
                        <a:t>25</a:t>
                      </a:r>
                      <a:endParaRPr lang="en-GB" dirty="0"/>
                    </a:p>
                  </a:txBody>
                  <a:tcPr/>
                </a:tc>
                <a:tc>
                  <a:txBody>
                    <a:bodyPr/>
                    <a:lstStyle/>
                    <a:p>
                      <a:pPr algn="ctr"/>
                      <a:r>
                        <a:rPr lang="en-US" dirty="0" smtClean="0"/>
                        <a:t>420</a:t>
                      </a:r>
                      <a:endParaRPr lang="en-GB" dirty="0"/>
                    </a:p>
                  </a:txBody>
                  <a:tcPr/>
                </a:tc>
              </a:tr>
              <a:tr h="370840">
                <a:tc>
                  <a:txBody>
                    <a:bodyPr/>
                    <a:lstStyle/>
                    <a:p>
                      <a:r>
                        <a:rPr lang="en-US" dirty="0" smtClean="0"/>
                        <a:t>Final energy consumption</a:t>
                      </a:r>
                      <a:endParaRPr lang="en-GB" dirty="0"/>
                    </a:p>
                  </a:txBody>
                  <a:tcPr/>
                </a:tc>
                <a:tc>
                  <a:txBody>
                    <a:bodyPr/>
                    <a:lstStyle/>
                    <a:p>
                      <a:pPr algn="ctr"/>
                      <a:r>
                        <a:rPr lang="en-US" dirty="0" smtClean="0"/>
                        <a:t>112</a:t>
                      </a:r>
                      <a:endParaRPr lang="en-GB" dirty="0"/>
                    </a:p>
                  </a:txBody>
                  <a:tcPr/>
                </a:tc>
                <a:tc>
                  <a:txBody>
                    <a:bodyPr/>
                    <a:lstStyle/>
                    <a:p>
                      <a:pPr algn="ctr"/>
                      <a:r>
                        <a:rPr lang="en-US" dirty="0" smtClean="0"/>
                        <a:t>-</a:t>
                      </a:r>
                      <a:endParaRPr lang="en-GB" dirty="0"/>
                    </a:p>
                  </a:txBody>
                  <a:tcPr/>
                </a:tc>
                <a:tc>
                  <a:txBody>
                    <a:bodyPr/>
                    <a:lstStyle/>
                    <a:p>
                      <a:pPr algn="ctr"/>
                      <a:r>
                        <a:rPr lang="en-US" dirty="0" smtClean="0"/>
                        <a:t>1870</a:t>
                      </a:r>
                      <a:endParaRPr lang="en-GB" dirty="0"/>
                    </a:p>
                  </a:txBody>
                  <a:tcPr/>
                </a:tc>
              </a:tr>
              <a:tr h="370840">
                <a:tc>
                  <a:txBody>
                    <a:bodyPr/>
                    <a:lstStyle/>
                    <a:p>
                      <a:r>
                        <a:rPr lang="en-US" dirty="0" smtClean="0"/>
                        <a:t>Renewable energy R&amp;D</a:t>
                      </a:r>
                      <a:endParaRPr lang="en-GB" dirty="0"/>
                    </a:p>
                  </a:txBody>
                  <a:tcPr/>
                </a:tc>
                <a:tc>
                  <a:txBody>
                    <a:bodyPr/>
                    <a:lstStyle/>
                    <a:p>
                      <a:pPr algn="ctr"/>
                      <a:r>
                        <a:rPr lang="en-US" dirty="0" smtClean="0"/>
                        <a:t>0.012</a:t>
                      </a:r>
                      <a:endParaRPr lang="en-GB" dirty="0"/>
                    </a:p>
                  </a:txBody>
                  <a:tcPr/>
                </a:tc>
                <a:tc>
                  <a:txBody>
                    <a:bodyPr/>
                    <a:lstStyle/>
                    <a:p>
                      <a:pPr algn="ctr"/>
                      <a:r>
                        <a:rPr lang="en-US" dirty="0" smtClean="0"/>
                        <a:t>-</a:t>
                      </a:r>
                      <a:endParaRPr lang="en-GB" dirty="0"/>
                    </a:p>
                  </a:txBody>
                  <a:tcPr/>
                </a:tc>
                <a:tc>
                  <a:txBody>
                    <a:bodyPr/>
                    <a:lstStyle/>
                    <a:p>
                      <a:pPr algn="ctr"/>
                      <a:r>
                        <a:rPr lang="en-US" dirty="0" smtClean="0"/>
                        <a:t>0.2</a:t>
                      </a:r>
                      <a:endParaRPr lang="en-GB"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89950" cy="864096"/>
          </a:xfrm>
        </p:spPr>
        <p:txBody>
          <a:bodyPr/>
          <a:lstStyle/>
          <a:p>
            <a:r>
              <a:rPr lang="en-GB" dirty="0" smtClean="0"/>
              <a:t>Value/costs of (not) considering uncertainty</a:t>
            </a:r>
            <a:endParaRPr lang="en-GB" dirty="0"/>
          </a:p>
        </p:txBody>
      </p:sp>
      <p:sp>
        <p:nvSpPr>
          <p:cNvPr id="3" name="Content Placeholder 2"/>
          <p:cNvSpPr>
            <a:spLocks noGrp="1"/>
          </p:cNvSpPr>
          <p:nvPr>
            <p:ph idx="1"/>
          </p:nvPr>
        </p:nvSpPr>
        <p:spPr>
          <a:xfrm>
            <a:off x="683568" y="1340768"/>
            <a:ext cx="8136582" cy="4825083"/>
          </a:xfrm>
        </p:spPr>
        <p:txBody>
          <a:bodyPr/>
          <a:lstStyle/>
          <a:p>
            <a:pPr>
              <a:defRPr/>
            </a:pPr>
            <a:r>
              <a:rPr lang="en-GB" sz="2000" dirty="0" smtClean="0"/>
              <a:t>NAÏVE – subjective – here, assuming NO CO</a:t>
            </a:r>
            <a:r>
              <a:rPr lang="en-GB" sz="2000" baseline="-25000" dirty="0" smtClean="0"/>
              <a:t>2</a:t>
            </a:r>
            <a:r>
              <a:rPr lang="en-GB" sz="2000" dirty="0" smtClean="0"/>
              <a:t> cap</a:t>
            </a:r>
          </a:p>
          <a:p>
            <a:pPr lvl="1">
              <a:defRPr/>
            </a:pPr>
            <a:r>
              <a:rPr lang="en-GB" sz="1600" b="1" dirty="0" smtClean="0"/>
              <a:t>EVIU</a:t>
            </a:r>
            <a:r>
              <a:rPr lang="en-GB" sz="1600" dirty="0" smtClean="0"/>
              <a:t> – expected value of ignoring uncertainty</a:t>
            </a:r>
          </a:p>
          <a:p>
            <a:pPr lvl="1">
              <a:defRPr/>
            </a:pPr>
            <a:r>
              <a:rPr lang="en-GB" sz="1600" dirty="0" smtClean="0"/>
              <a:t>The value (cost) to the decision maker if uncertainty is </a:t>
            </a:r>
            <a:r>
              <a:rPr lang="en-GB" sz="1600" b="1" dirty="0" smtClean="0"/>
              <a:t>ignored</a:t>
            </a:r>
            <a:endParaRPr lang="en-GB" sz="1600" dirty="0" smtClean="0"/>
          </a:p>
          <a:p>
            <a:pPr lvl="1"/>
            <a:r>
              <a:rPr lang="en-GB" sz="1600" dirty="0" smtClean="0"/>
              <a:t>EVIU = E</a:t>
            </a:r>
            <a:r>
              <a:rPr lang="en-GB" sz="1600" baseline="-25000" dirty="0" smtClean="0"/>
              <a:t>α</a:t>
            </a:r>
            <a:r>
              <a:rPr lang="en-GB" sz="1600" dirty="0" smtClean="0"/>
              <a:t>[C(X </a:t>
            </a:r>
            <a:r>
              <a:rPr lang="en-GB" sz="1600" baseline="-25000" dirty="0" smtClean="0"/>
              <a:t>naive,1</a:t>
            </a:r>
            <a:r>
              <a:rPr lang="en-GB" sz="1600" dirty="0" smtClean="0"/>
              <a:t>|α)] – E(C*)</a:t>
            </a:r>
          </a:p>
          <a:p>
            <a:pPr lvl="1"/>
            <a:r>
              <a:rPr lang="en-GB" sz="1600" dirty="0" smtClean="0"/>
              <a:t>and E</a:t>
            </a:r>
            <a:r>
              <a:rPr lang="en-GB" sz="1600" baseline="-25000" dirty="0" smtClean="0"/>
              <a:t>α</a:t>
            </a:r>
            <a:r>
              <a:rPr lang="en-GB" sz="1600" dirty="0" smtClean="0"/>
              <a:t>[C(X </a:t>
            </a:r>
            <a:r>
              <a:rPr lang="en-GB" sz="1600" baseline="-25000" dirty="0" smtClean="0"/>
              <a:t>naive,1</a:t>
            </a:r>
            <a:r>
              <a:rPr lang="en-GB" sz="1600" dirty="0" smtClean="0"/>
              <a:t>|α)] = C</a:t>
            </a:r>
            <a:r>
              <a:rPr lang="en-GB" sz="1600" baseline="-25000" dirty="0" smtClean="0"/>
              <a:t>1</a:t>
            </a:r>
            <a:r>
              <a:rPr lang="en-GB" sz="1600" dirty="0" smtClean="0"/>
              <a:t>(X </a:t>
            </a:r>
            <a:r>
              <a:rPr lang="en-GB" sz="1600" baseline="-25000" dirty="0" smtClean="0"/>
              <a:t>naïve,1</a:t>
            </a:r>
            <a:r>
              <a:rPr lang="en-GB" sz="1600" dirty="0" smtClean="0"/>
              <a:t>) + Σ</a:t>
            </a:r>
            <a:r>
              <a:rPr lang="en-GB" sz="1600" baseline="-25000" dirty="0" smtClean="0"/>
              <a:t>α</a:t>
            </a:r>
            <a:r>
              <a:rPr lang="en-GB" sz="1600" dirty="0" smtClean="0"/>
              <a:t> [P(α) * C</a:t>
            </a:r>
            <a:r>
              <a:rPr lang="en-GB" sz="1600" baseline="-25000" dirty="0" smtClean="0"/>
              <a:t>2</a:t>
            </a:r>
            <a:r>
              <a:rPr lang="en-GB" sz="1600" dirty="0" smtClean="0"/>
              <a:t>(X</a:t>
            </a:r>
            <a:r>
              <a:rPr lang="en-GB" sz="1600" baseline="-25000" dirty="0" smtClean="0"/>
              <a:t>2</a:t>
            </a:r>
            <a:r>
              <a:rPr lang="en-GB" sz="1600" dirty="0" smtClean="0"/>
              <a:t> *(α,X </a:t>
            </a:r>
            <a:r>
              <a:rPr lang="en-GB" sz="1600" baseline="-25000" dirty="0" smtClean="0"/>
              <a:t>naïve,1</a:t>
            </a:r>
            <a:r>
              <a:rPr lang="en-GB" sz="1600" dirty="0" smtClean="0"/>
              <a:t>)| α, X </a:t>
            </a:r>
            <a:r>
              <a:rPr lang="en-GB" sz="1600" baseline="-25000" dirty="0" smtClean="0"/>
              <a:t>naïve,1</a:t>
            </a:r>
            <a:r>
              <a:rPr lang="en-GB" sz="1600" dirty="0" smtClean="0"/>
              <a:t>)]</a:t>
            </a:r>
          </a:p>
          <a:p>
            <a:pPr lvl="1">
              <a:defRPr/>
            </a:pPr>
            <a:r>
              <a:rPr lang="en-GB" sz="1600" dirty="0" smtClean="0"/>
              <a:t>i.e., the expected value of the optimal hedging strategy, compared to the expected cost of a scenario that is dependent on the hedging period from a given (naïve) strategy.</a:t>
            </a:r>
          </a:p>
          <a:p>
            <a:pPr>
              <a:defRPr/>
            </a:pPr>
            <a:r>
              <a:rPr lang="en-GB" sz="2000" dirty="0" smtClean="0"/>
              <a:t>OPTIMAL HEDGE or E(C*) – dependent on assumed probabilities</a:t>
            </a:r>
          </a:p>
          <a:p>
            <a:pPr lvl="1">
              <a:defRPr/>
            </a:pPr>
            <a:r>
              <a:rPr lang="en-GB" sz="1600" b="1" dirty="0" smtClean="0"/>
              <a:t>EVPI</a:t>
            </a:r>
            <a:r>
              <a:rPr lang="en-GB" sz="1600" dirty="0" smtClean="0"/>
              <a:t> - expected value of perfect information</a:t>
            </a:r>
          </a:p>
          <a:p>
            <a:pPr lvl="1">
              <a:defRPr/>
            </a:pPr>
            <a:r>
              <a:rPr lang="en-GB" sz="1600" dirty="0" smtClean="0"/>
              <a:t>The value to the decision maker if uncertainty is </a:t>
            </a:r>
            <a:r>
              <a:rPr lang="en-GB" sz="1600" b="1" dirty="0" smtClean="0"/>
              <a:t>removed</a:t>
            </a:r>
          </a:p>
          <a:p>
            <a:pPr lvl="1"/>
            <a:r>
              <a:rPr lang="en-GB" sz="1600" dirty="0" smtClean="0"/>
              <a:t>EVPI = E(C*) - ∑</a:t>
            </a:r>
            <a:r>
              <a:rPr lang="en-GB" sz="1600" baseline="-25000" dirty="0" smtClean="0"/>
              <a:t>α</a:t>
            </a:r>
            <a:r>
              <a:rPr lang="en-GB" sz="1600" dirty="0" smtClean="0"/>
              <a:t> [P(α) * C(X</a:t>
            </a:r>
            <a:r>
              <a:rPr lang="en-GB" sz="1600" baseline="-25000" dirty="0" smtClean="0"/>
              <a:t>pi</a:t>
            </a:r>
            <a:r>
              <a:rPr lang="en-GB" sz="1600" dirty="0" smtClean="0"/>
              <a:t>)]</a:t>
            </a:r>
          </a:p>
          <a:p>
            <a:pPr lvl="1">
              <a:defRPr/>
            </a:pPr>
            <a:r>
              <a:rPr lang="en-GB" sz="1600" dirty="0" smtClean="0"/>
              <a:t>i.e., the expected value of the optimal hedging strategy, minus the summed costs of the scenarios under perfect foresight multiplied by the probability of these scenarios occurring</a:t>
            </a:r>
          </a:p>
          <a:p>
            <a:pPr>
              <a:defRPr/>
            </a:pPr>
            <a:r>
              <a:rPr lang="en-GB" sz="2000" dirty="0" smtClean="0"/>
              <a:t>PERFECT INFORMATION – i.e. deterministic solution</a:t>
            </a:r>
          </a:p>
        </p:txBody>
      </p:sp>
      <p:sp>
        <p:nvSpPr>
          <p:cNvPr id="4" name="Down Arrow 3"/>
          <p:cNvSpPr/>
          <p:nvPr/>
        </p:nvSpPr>
        <p:spPr>
          <a:xfrm>
            <a:off x="179512" y="1556792"/>
            <a:ext cx="648072" cy="4392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620688"/>
            <a:ext cx="8489950" cy="648072"/>
          </a:xfrm>
        </p:spPr>
        <p:txBody>
          <a:bodyPr/>
          <a:lstStyle/>
          <a:p>
            <a:r>
              <a:rPr lang="en-US" dirty="0" smtClean="0"/>
              <a:t>EVIU and EVPI</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79512" y="1196752"/>
            <a:ext cx="4807074" cy="306176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129866" y="3645024"/>
            <a:ext cx="4817160" cy="30681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0688"/>
            <a:ext cx="8489950" cy="720080"/>
          </a:xfrm>
        </p:spPr>
        <p:txBody>
          <a:bodyPr/>
          <a:lstStyle/>
          <a:p>
            <a:r>
              <a:rPr lang="en-GB" dirty="0" smtClean="0"/>
              <a:t>Summary</a:t>
            </a:r>
            <a:endParaRPr lang="en-GB" dirty="0"/>
          </a:p>
        </p:txBody>
      </p:sp>
      <p:sp>
        <p:nvSpPr>
          <p:cNvPr id="3" name="Content Placeholder 2"/>
          <p:cNvSpPr>
            <a:spLocks noGrp="1"/>
          </p:cNvSpPr>
          <p:nvPr>
            <p:ph idx="1"/>
          </p:nvPr>
        </p:nvSpPr>
        <p:spPr>
          <a:xfrm>
            <a:off x="330200" y="1484785"/>
            <a:ext cx="8489950" cy="4681066"/>
          </a:xfrm>
        </p:spPr>
        <p:txBody>
          <a:bodyPr/>
          <a:lstStyle/>
          <a:p>
            <a:pPr>
              <a:spcBef>
                <a:spcPts val="600"/>
              </a:spcBef>
            </a:pPr>
            <a:r>
              <a:rPr lang="en-US" sz="2400" dirty="0" smtClean="0"/>
              <a:t>Long-term UK energy policy decision making under deep (non resolvable?) uncertainties</a:t>
            </a:r>
          </a:p>
          <a:p>
            <a:pPr>
              <a:spcBef>
                <a:spcPts val="600"/>
              </a:spcBef>
            </a:pPr>
            <a:r>
              <a:rPr lang="en-US" sz="2400" dirty="0" smtClean="0"/>
              <a:t>Stochastic MARKAL as one model to investigate</a:t>
            </a:r>
          </a:p>
          <a:p>
            <a:pPr lvl="1">
              <a:spcBef>
                <a:spcPts val="600"/>
              </a:spcBef>
            </a:pPr>
            <a:r>
              <a:rPr lang="en-US" sz="2000" dirty="0" smtClean="0"/>
              <a:t>But require transparency on why/how choose and assign uncertainties</a:t>
            </a:r>
          </a:p>
          <a:p>
            <a:pPr>
              <a:spcBef>
                <a:spcPts val="600"/>
              </a:spcBef>
            </a:pPr>
            <a:r>
              <a:rPr lang="en-US" sz="2400" dirty="0" smtClean="0"/>
              <a:t>Single hedging and multiple recourse strategies</a:t>
            </a:r>
          </a:p>
          <a:p>
            <a:pPr>
              <a:spcBef>
                <a:spcPts val="600"/>
              </a:spcBef>
            </a:pPr>
            <a:r>
              <a:rPr lang="en-US" sz="2400" dirty="0" smtClean="0"/>
              <a:t>Example of cumulative CO</a:t>
            </a:r>
            <a:r>
              <a:rPr lang="en-US" sz="2400" baseline="-25000" dirty="0" smtClean="0"/>
              <a:t>2</a:t>
            </a:r>
            <a:r>
              <a:rPr lang="en-US" sz="2400" dirty="0" smtClean="0"/>
              <a:t> target setting</a:t>
            </a:r>
          </a:p>
          <a:p>
            <a:pPr lvl="1">
              <a:spcBef>
                <a:spcPts val="600"/>
              </a:spcBef>
            </a:pPr>
            <a:r>
              <a:rPr lang="en-US" sz="2000" dirty="0" smtClean="0"/>
              <a:t>Asymmetric and significant costs of ignoring uncertainty (EVIU)</a:t>
            </a:r>
          </a:p>
          <a:p>
            <a:pPr lvl="1">
              <a:spcBef>
                <a:spcPts val="600"/>
              </a:spcBef>
            </a:pPr>
            <a:r>
              <a:rPr lang="en-US" sz="2000" dirty="0" smtClean="0"/>
              <a:t>Inertia of system under decarbonisation pathways</a:t>
            </a:r>
          </a:p>
          <a:p>
            <a:pPr lvl="1">
              <a:spcBef>
                <a:spcPts val="600"/>
              </a:spcBef>
            </a:pPr>
            <a:r>
              <a:rPr lang="en-US" sz="2000" dirty="0" smtClean="0"/>
              <a:t>Feasibility of recourse strategies?</a:t>
            </a:r>
          </a:p>
          <a:p>
            <a:pPr lvl="1">
              <a:spcBef>
                <a:spcPts val="600"/>
              </a:spcBef>
            </a:pPr>
            <a:endParaRPr lang="en-US" sz="2000" dirty="0" smtClean="0"/>
          </a:p>
          <a:p>
            <a:pPr lvl="1">
              <a:spcBef>
                <a:spcPts val="600"/>
              </a:spcBef>
            </a:pP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07988"/>
            <a:ext cx="8229600" cy="785812"/>
          </a:xfrm>
        </p:spPr>
        <p:txBody>
          <a:bodyPr/>
          <a:lstStyle/>
          <a:p>
            <a:pPr eaLnBrk="1" hangingPunct="1"/>
            <a:r>
              <a:rPr lang="en-GB" sz="2800" dirty="0" smtClean="0"/>
              <a:t>Modelling stages: </a:t>
            </a:r>
            <a:br>
              <a:rPr lang="en-GB" sz="2800" dirty="0" smtClean="0"/>
            </a:br>
            <a:r>
              <a:rPr lang="en-GB" sz="2000" dirty="0" smtClean="0"/>
              <a:t>e.g., London H</a:t>
            </a:r>
            <a:r>
              <a:rPr lang="en-GB" sz="2000" baseline="-25000" dirty="0" smtClean="0"/>
              <a:t>2</a:t>
            </a:r>
            <a:r>
              <a:rPr lang="en-GB" sz="2000" dirty="0" smtClean="0"/>
              <a:t> demand prediction (Hart et al.)</a:t>
            </a:r>
            <a:endParaRPr lang="en-GB" sz="2400" dirty="0" smtClean="0"/>
          </a:p>
        </p:txBody>
      </p:sp>
      <p:pic>
        <p:nvPicPr>
          <p:cNvPr id="9219" name="Picture 4"/>
          <p:cNvPicPr>
            <a:picLocks noChangeAspect="1" noChangeArrowheads="1"/>
          </p:cNvPicPr>
          <p:nvPr/>
        </p:nvPicPr>
        <p:blipFill>
          <a:blip r:embed="rId2" cstate="print"/>
          <a:srcRect/>
          <a:stretch>
            <a:fillRect/>
          </a:stretch>
        </p:blipFill>
        <p:spPr bwMode="auto">
          <a:xfrm>
            <a:off x="0" y="1797050"/>
            <a:ext cx="4353636" cy="3016245"/>
          </a:xfrm>
          <a:prstGeom prst="rect">
            <a:avLst/>
          </a:prstGeom>
          <a:noFill/>
          <a:ln w="22225" algn="ctr">
            <a:noFill/>
            <a:miter lim="800000"/>
            <a:headEnd/>
            <a:tailEnd/>
          </a:ln>
        </p:spPr>
      </p:pic>
      <p:pic>
        <p:nvPicPr>
          <p:cNvPr id="9220" name="Picture 5" descr="h2 demand interpol"/>
          <p:cNvPicPr preferRelativeResize="0">
            <a:picLocks noChangeAspect="1" noChangeArrowheads="1"/>
          </p:cNvPicPr>
          <p:nvPr/>
        </p:nvPicPr>
        <p:blipFill>
          <a:blip r:embed="rId3" cstate="print"/>
          <a:srcRect/>
          <a:stretch>
            <a:fillRect/>
          </a:stretch>
        </p:blipFill>
        <p:spPr bwMode="auto">
          <a:xfrm>
            <a:off x="5800299" y="4095751"/>
            <a:ext cx="3203339" cy="2240938"/>
          </a:xfrm>
          <a:prstGeom prst="rect">
            <a:avLst/>
          </a:prstGeom>
          <a:noFill/>
          <a:ln w="9525">
            <a:noFill/>
            <a:miter lim="800000"/>
            <a:headEnd/>
            <a:tailEnd/>
          </a:ln>
        </p:spPr>
      </p:pic>
      <p:sp>
        <p:nvSpPr>
          <p:cNvPr id="9221" name="TextBox 5"/>
          <p:cNvSpPr txBox="1">
            <a:spLocks noChangeArrowheads="1"/>
          </p:cNvSpPr>
          <p:nvPr/>
        </p:nvSpPr>
        <p:spPr bwMode="auto">
          <a:xfrm>
            <a:off x="243954" y="4928406"/>
            <a:ext cx="3850375" cy="861774"/>
          </a:xfrm>
          <a:prstGeom prst="rect">
            <a:avLst/>
          </a:prstGeom>
          <a:noFill/>
          <a:ln w="9525">
            <a:noFill/>
            <a:miter lim="800000"/>
            <a:headEnd/>
            <a:tailEnd/>
          </a:ln>
        </p:spPr>
        <p:txBody>
          <a:bodyPr wrap="square">
            <a:spAutoFit/>
          </a:bodyPr>
          <a:lstStyle/>
          <a:p>
            <a:r>
              <a:rPr lang="en-GB" sz="1800" b="1" dirty="0"/>
              <a:t>(2) Write equations</a:t>
            </a:r>
          </a:p>
          <a:p>
            <a:r>
              <a:rPr lang="en-GB" sz="1600" dirty="0"/>
              <a:t>FC vehicles in Fleet (t) = FC vehicles in Fleet (t-1)*Purchase rate*(1-Disposal rate)</a:t>
            </a:r>
          </a:p>
        </p:txBody>
      </p:sp>
      <p:sp>
        <p:nvSpPr>
          <p:cNvPr id="9222" name="Rectangle 6"/>
          <p:cNvSpPr>
            <a:spLocks noChangeArrowheads="1"/>
          </p:cNvSpPr>
          <p:nvPr/>
        </p:nvSpPr>
        <p:spPr bwMode="auto">
          <a:xfrm>
            <a:off x="0" y="1303338"/>
            <a:ext cx="4079450" cy="338554"/>
          </a:xfrm>
          <a:prstGeom prst="rect">
            <a:avLst/>
          </a:prstGeom>
          <a:noFill/>
          <a:ln w="9525">
            <a:noFill/>
            <a:miter lim="800000"/>
            <a:headEnd/>
            <a:tailEnd/>
          </a:ln>
        </p:spPr>
        <p:txBody>
          <a:bodyPr wrap="none">
            <a:spAutoFit/>
          </a:bodyPr>
          <a:lstStyle/>
          <a:p>
            <a:r>
              <a:rPr lang="en-GB" sz="1600" b="1" dirty="0"/>
              <a:t>(1) Conceptual </a:t>
            </a:r>
            <a:r>
              <a:rPr lang="en-GB" sz="1600" b="1" dirty="0" smtClean="0"/>
              <a:t>model (to answer hypothesis)</a:t>
            </a:r>
            <a:endParaRPr lang="en-GB" sz="1600" b="1" dirty="0"/>
          </a:p>
        </p:txBody>
      </p:sp>
      <p:sp>
        <p:nvSpPr>
          <p:cNvPr id="9223" name="Rectangle 7"/>
          <p:cNvSpPr>
            <a:spLocks noChangeArrowheads="1"/>
          </p:cNvSpPr>
          <p:nvPr/>
        </p:nvSpPr>
        <p:spPr bwMode="auto">
          <a:xfrm>
            <a:off x="5771308" y="3694113"/>
            <a:ext cx="1914883" cy="338554"/>
          </a:xfrm>
          <a:prstGeom prst="rect">
            <a:avLst/>
          </a:prstGeom>
          <a:noFill/>
          <a:ln w="9525">
            <a:noFill/>
            <a:miter lim="800000"/>
            <a:headEnd/>
            <a:tailEnd/>
          </a:ln>
        </p:spPr>
        <p:txBody>
          <a:bodyPr wrap="none">
            <a:spAutoFit/>
          </a:bodyPr>
          <a:lstStyle/>
          <a:p>
            <a:r>
              <a:rPr lang="en-GB" sz="1600" b="1" dirty="0" smtClean="0"/>
              <a:t>(5) </a:t>
            </a:r>
            <a:r>
              <a:rPr lang="en-GB" sz="1600" b="1" dirty="0"/>
              <a:t>Interpret results</a:t>
            </a:r>
          </a:p>
        </p:txBody>
      </p:sp>
      <p:pic>
        <p:nvPicPr>
          <p:cNvPr id="9224" name="Picture 3"/>
          <p:cNvPicPr>
            <a:picLocks noChangeAspect="1" noChangeArrowheads="1"/>
          </p:cNvPicPr>
          <p:nvPr/>
        </p:nvPicPr>
        <p:blipFill>
          <a:blip r:embed="rId4" cstate="print"/>
          <a:srcRect/>
          <a:stretch>
            <a:fillRect/>
          </a:stretch>
        </p:blipFill>
        <p:spPr bwMode="auto">
          <a:xfrm>
            <a:off x="5651674" y="1779588"/>
            <a:ext cx="2952750" cy="1800225"/>
          </a:xfrm>
          <a:prstGeom prst="rect">
            <a:avLst/>
          </a:prstGeom>
          <a:noFill/>
          <a:ln w="9525" algn="ctr">
            <a:noFill/>
            <a:miter lim="800000"/>
            <a:headEnd/>
            <a:tailEnd/>
          </a:ln>
        </p:spPr>
      </p:pic>
      <p:sp>
        <p:nvSpPr>
          <p:cNvPr id="9225" name="Rectangle 10"/>
          <p:cNvSpPr>
            <a:spLocks noChangeArrowheads="1"/>
          </p:cNvSpPr>
          <p:nvPr/>
        </p:nvSpPr>
        <p:spPr bwMode="auto">
          <a:xfrm>
            <a:off x="5290431" y="1293813"/>
            <a:ext cx="2666692" cy="338554"/>
          </a:xfrm>
          <a:prstGeom prst="rect">
            <a:avLst/>
          </a:prstGeom>
          <a:noFill/>
          <a:ln w="9525">
            <a:noFill/>
            <a:miter lim="800000"/>
            <a:headEnd/>
            <a:tailEnd/>
          </a:ln>
        </p:spPr>
        <p:txBody>
          <a:bodyPr wrap="none">
            <a:spAutoFit/>
          </a:bodyPr>
          <a:lstStyle/>
          <a:p>
            <a:r>
              <a:rPr lang="en-GB" sz="1600" b="1" dirty="0" smtClean="0"/>
              <a:t>(4) </a:t>
            </a:r>
            <a:r>
              <a:rPr lang="en-GB" sz="1600" b="1" dirty="0"/>
              <a:t>Programme in software </a:t>
            </a:r>
          </a:p>
        </p:txBody>
      </p:sp>
      <p:sp>
        <p:nvSpPr>
          <p:cNvPr id="10" name="TextBox 5"/>
          <p:cNvSpPr txBox="1">
            <a:spLocks noChangeArrowheads="1"/>
          </p:cNvSpPr>
          <p:nvPr/>
        </p:nvSpPr>
        <p:spPr bwMode="auto">
          <a:xfrm>
            <a:off x="2483893" y="5968368"/>
            <a:ext cx="2565779" cy="861774"/>
          </a:xfrm>
          <a:prstGeom prst="rect">
            <a:avLst/>
          </a:prstGeom>
          <a:noFill/>
          <a:ln w="9525">
            <a:noFill/>
            <a:miter lim="800000"/>
            <a:headEnd/>
            <a:tailEnd/>
          </a:ln>
        </p:spPr>
        <p:txBody>
          <a:bodyPr wrap="square">
            <a:spAutoFit/>
          </a:bodyPr>
          <a:lstStyle/>
          <a:p>
            <a:r>
              <a:rPr lang="en-GB" sz="1800" b="1" dirty="0" smtClean="0"/>
              <a:t>(3) Investigate data</a:t>
            </a:r>
            <a:endParaRPr lang="en-GB" sz="1800" b="1" dirty="0"/>
          </a:p>
          <a:p>
            <a:r>
              <a:rPr lang="en-GB" sz="1600" dirty="0" smtClean="0"/>
              <a:t>Data availability and quality</a:t>
            </a:r>
          </a:p>
          <a:p>
            <a:r>
              <a:rPr lang="en-GB" sz="1600" dirty="0" smtClean="0"/>
              <a:t>Proxy variables</a:t>
            </a:r>
            <a:endParaRPr lang="en-GB" sz="1600" dirty="0"/>
          </a:p>
        </p:txBody>
      </p:sp>
      <p:sp>
        <p:nvSpPr>
          <p:cNvPr id="11" name="TextBox 10"/>
          <p:cNvSpPr txBox="1"/>
          <p:nvPr/>
        </p:nvSpPr>
        <p:spPr>
          <a:xfrm>
            <a:off x="3998793" y="3835024"/>
            <a:ext cx="1665028" cy="830997"/>
          </a:xfrm>
          <a:prstGeom prst="rect">
            <a:avLst/>
          </a:prstGeom>
          <a:solidFill>
            <a:srgbClr val="66FFFF"/>
          </a:solidFill>
          <a:ln>
            <a:solidFill>
              <a:schemeClr val="tx1"/>
            </a:solidFill>
          </a:ln>
        </p:spPr>
        <p:txBody>
          <a:bodyPr vert="horz" wrap="square" rtlCol="0">
            <a:spAutoFit/>
          </a:bodyPr>
          <a:lstStyle/>
          <a:p>
            <a:r>
              <a:rPr lang="en-US" dirty="0" smtClean="0"/>
              <a:t>Stages 1-5: </a:t>
            </a:r>
            <a:r>
              <a:rPr lang="en-US" b="1" dirty="0" smtClean="0"/>
              <a:t>ITERATE</a:t>
            </a:r>
            <a:endParaRPr lang="en-GB" b="1" dirty="0"/>
          </a:p>
        </p:txBody>
      </p:sp>
      <p:cxnSp>
        <p:nvCxnSpPr>
          <p:cNvPr id="13" name="Straight Arrow Connector 12"/>
          <p:cNvCxnSpPr/>
          <p:nvPr/>
        </p:nvCxnSpPr>
        <p:spPr>
          <a:xfrm rot="5400000" flipH="1" flipV="1">
            <a:off x="5022376" y="3207224"/>
            <a:ext cx="450376" cy="3957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4121625" y="3152633"/>
            <a:ext cx="600501" cy="464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514299" y="4769892"/>
            <a:ext cx="382137" cy="3684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087505" y="5247565"/>
            <a:ext cx="1009934" cy="286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13445" y="4804012"/>
            <a:ext cx="491319" cy="3684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0"/>
          </p:nvPr>
        </p:nvSpPr>
        <p:spPr/>
        <p:txBody>
          <a:bodyPr/>
          <a:lstStyle/>
          <a:p>
            <a:pPr>
              <a:defRPr/>
            </a:pPr>
            <a:fld id="{A64D84BE-BF1F-4F7F-BB63-67B959890C52}"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a:xfrm>
            <a:off x="6553200" y="6245225"/>
            <a:ext cx="2133600" cy="476250"/>
          </a:xfrm>
          <a:prstGeom prst="rect">
            <a:avLst/>
          </a:prstGeom>
          <a:noFill/>
        </p:spPr>
        <p:txBody>
          <a:bodyPr/>
          <a:lstStyle/>
          <a:p>
            <a:fld id="{22066FB0-D81B-409E-B9F0-1F333092E09E}" type="slidenum">
              <a:rPr lang="en-US"/>
              <a:pPr/>
              <a:t>7</a:t>
            </a:fld>
            <a:endParaRPr lang="en-US" dirty="0"/>
          </a:p>
        </p:txBody>
      </p:sp>
      <p:sp>
        <p:nvSpPr>
          <p:cNvPr id="10243" name="Rectangle 2"/>
          <p:cNvSpPr>
            <a:spLocks noGrp="1" noChangeArrowheads="1"/>
          </p:cNvSpPr>
          <p:nvPr>
            <p:ph type="title"/>
          </p:nvPr>
        </p:nvSpPr>
        <p:spPr>
          <a:xfrm>
            <a:off x="457200" y="477672"/>
            <a:ext cx="8147050" cy="1006641"/>
          </a:xfrm>
        </p:spPr>
        <p:txBody>
          <a:bodyPr/>
          <a:lstStyle/>
          <a:p>
            <a:pPr eaLnBrk="1" hangingPunct="1"/>
            <a:r>
              <a:rPr lang="en-GB" dirty="0" smtClean="0">
                <a:cs typeface="Times New Roman" pitchFamily="18" charset="0"/>
              </a:rPr>
              <a:t>Models can be categorised in many different ways…</a:t>
            </a:r>
          </a:p>
        </p:txBody>
      </p:sp>
      <p:sp>
        <p:nvSpPr>
          <p:cNvPr id="10244" name="Rectangle 3"/>
          <p:cNvSpPr>
            <a:spLocks noGrp="1" noChangeArrowheads="1"/>
          </p:cNvSpPr>
          <p:nvPr>
            <p:ph type="body" idx="1"/>
          </p:nvPr>
        </p:nvSpPr>
        <p:spPr>
          <a:xfrm>
            <a:off x="323850" y="1600200"/>
            <a:ext cx="8569325" cy="4924425"/>
          </a:xfrm>
        </p:spPr>
        <p:txBody>
          <a:bodyPr/>
          <a:lstStyle/>
          <a:p>
            <a:pPr algn="just" eaLnBrk="1" hangingPunct="1">
              <a:spcBef>
                <a:spcPts val="600"/>
              </a:spcBef>
              <a:buFontTx/>
              <a:buAutoNum type="arabicParenBoth"/>
            </a:pPr>
            <a:r>
              <a:rPr lang="en-GB" sz="2000" dirty="0" smtClean="0">
                <a:cs typeface="Times New Roman" pitchFamily="18" charset="0"/>
              </a:rPr>
              <a:t>by overall objective: </a:t>
            </a:r>
          </a:p>
          <a:p>
            <a:pPr lvl="1" algn="just" eaLnBrk="1" hangingPunct="1">
              <a:spcBef>
                <a:spcPts val="600"/>
              </a:spcBef>
              <a:buFontTx/>
              <a:buAutoNum type="alphaLcParenBoth"/>
            </a:pPr>
            <a:r>
              <a:rPr lang="en-GB" sz="1800" dirty="0" smtClean="0">
                <a:cs typeface="Times New Roman" pitchFamily="18" charset="0"/>
              </a:rPr>
              <a:t> Energy demand planning….supply not investigated</a:t>
            </a:r>
          </a:p>
          <a:p>
            <a:pPr lvl="1" algn="just" eaLnBrk="1" hangingPunct="1">
              <a:spcBef>
                <a:spcPts val="600"/>
              </a:spcBef>
              <a:buFontTx/>
              <a:buAutoNum type="alphaLcParenBoth"/>
            </a:pPr>
            <a:r>
              <a:rPr lang="en-GB" sz="1800" dirty="0" smtClean="0">
                <a:cs typeface="Times New Roman" pitchFamily="18" charset="0"/>
              </a:rPr>
              <a:t> Energy supply </a:t>
            </a:r>
            <a:r>
              <a:rPr lang="en-GB" sz="1800" dirty="0" smtClean="0">
                <a:cs typeface="Times New Roman" pitchFamily="18" charset="0"/>
              </a:rPr>
              <a:t>(e.g. </a:t>
            </a:r>
            <a:r>
              <a:rPr lang="en-GB" sz="1800" dirty="0" smtClean="0">
                <a:cs typeface="Times New Roman" pitchFamily="18" charset="0"/>
              </a:rPr>
              <a:t>fuels and/or technologies)</a:t>
            </a:r>
          </a:p>
          <a:p>
            <a:pPr lvl="1" algn="just" eaLnBrk="1" hangingPunct="1">
              <a:spcBef>
                <a:spcPts val="600"/>
              </a:spcBef>
              <a:buFontTx/>
              <a:buAutoNum type="alphaLcParenBoth"/>
            </a:pPr>
            <a:r>
              <a:rPr lang="en-GB" sz="1800" dirty="0" smtClean="0">
                <a:cs typeface="Times New Roman" pitchFamily="18" charset="0"/>
              </a:rPr>
              <a:t> Integrated supply and demand…with iterations/feedbacks </a:t>
            </a:r>
            <a:r>
              <a:rPr lang="en-GB" sz="1800" dirty="0" smtClean="0">
                <a:cs typeface="Times New Roman" pitchFamily="18" charset="0"/>
              </a:rPr>
              <a:t>(i.e. </a:t>
            </a:r>
            <a:r>
              <a:rPr lang="en-GB" sz="1800" dirty="0" smtClean="0">
                <a:cs typeface="Times New Roman" pitchFamily="18" charset="0"/>
              </a:rPr>
              <a:t>whether costs of selected technologies, and/or energy prices affect energy demand)</a:t>
            </a:r>
            <a:endParaRPr lang="en-GB" sz="2000" dirty="0" smtClean="0">
              <a:cs typeface="Times New Roman" pitchFamily="18" charset="0"/>
            </a:endParaRPr>
          </a:p>
          <a:p>
            <a:pPr algn="just" eaLnBrk="1" hangingPunct="1">
              <a:spcBef>
                <a:spcPts val="600"/>
              </a:spcBef>
              <a:buFontTx/>
              <a:buNone/>
            </a:pPr>
            <a:r>
              <a:rPr lang="en-GB" sz="2000" dirty="0" smtClean="0">
                <a:cs typeface="Times New Roman" pitchFamily="18" charset="0"/>
              </a:rPr>
              <a:t>(2) Static or dynamic: (dynamic = changes over time)</a:t>
            </a:r>
          </a:p>
          <a:p>
            <a:pPr algn="just" eaLnBrk="1" hangingPunct="1">
              <a:spcBef>
                <a:spcPts val="600"/>
              </a:spcBef>
              <a:buFontTx/>
              <a:buNone/>
            </a:pPr>
            <a:r>
              <a:rPr lang="en-GB" sz="2000" dirty="0" smtClean="0">
                <a:cs typeface="Times New Roman" pitchFamily="18" charset="0"/>
              </a:rPr>
              <a:t>(3) Breadth/detail: </a:t>
            </a:r>
            <a:r>
              <a:rPr lang="en-GB" sz="2000" dirty="0" smtClean="0">
                <a:cs typeface="Times New Roman" pitchFamily="18" charset="0"/>
              </a:rPr>
              <a:t>e.g. </a:t>
            </a:r>
            <a:r>
              <a:rPr lang="en-GB" sz="2000" dirty="0" smtClean="0">
                <a:cs typeface="Times New Roman" pitchFamily="18" charset="0"/>
              </a:rPr>
              <a:t>sectoral, sub-sectoral?…</a:t>
            </a:r>
          </a:p>
          <a:p>
            <a:pPr algn="just" eaLnBrk="1" hangingPunct="1">
              <a:spcBef>
                <a:spcPts val="600"/>
              </a:spcBef>
              <a:buFontTx/>
              <a:buNone/>
            </a:pPr>
            <a:r>
              <a:rPr lang="en-GB" sz="2000" dirty="0" smtClean="0">
                <a:cs typeface="Times New Roman" pitchFamily="18" charset="0"/>
              </a:rPr>
              <a:t>(4) Stochastic or Deterministic </a:t>
            </a:r>
          </a:p>
          <a:p>
            <a:pPr marL="723900" indent="-368300" eaLnBrk="1" hangingPunct="1"/>
            <a:r>
              <a:rPr lang="en-GB" sz="1800" dirty="0" smtClean="0"/>
              <a:t>Deterministic: outcome is a casual result of the initial conditions and model equations</a:t>
            </a:r>
          </a:p>
          <a:p>
            <a:pPr marL="723900" indent="-368300" eaLnBrk="1" hangingPunct="1"/>
            <a:r>
              <a:rPr lang="en-GB" sz="1800" dirty="0" smtClean="0"/>
              <a:t>Stochastic: a random variable(s) play a central role in solving the problem … must allow for random variability</a:t>
            </a:r>
            <a:endParaRPr lang="en-GB" sz="1800" dirty="0" smtClean="0">
              <a:cs typeface="Times New Roman" pitchFamily="18" charset="0"/>
            </a:endParaRPr>
          </a:p>
          <a:p>
            <a:pPr algn="just" eaLnBrk="1" hangingPunct="1">
              <a:spcBef>
                <a:spcPts val="600"/>
              </a:spcBef>
              <a:buFontTx/>
              <a:buNone/>
            </a:pPr>
            <a:r>
              <a:rPr lang="en-GB" sz="2000" dirty="0" smtClean="0">
                <a:cs typeface="Times New Roman" pitchFamily="18" charset="0"/>
              </a:rPr>
              <a:t>(5) By perspective taken: ‘top-down’ or ‘bottom-up’</a:t>
            </a:r>
          </a:p>
          <a:p>
            <a:pPr algn="just" eaLnBrk="1" hangingPunct="1">
              <a:spcBef>
                <a:spcPts val="600"/>
              </a:spcBef>
              <a:buFontTx/>
              <a:buNone/>
            </a:pPr>
            <a:r>
              <a:rPr lang="en-GB" sz="2000" dirty="0" smtClean="0">
                <a:cs typeface="Times New Roman" pitchFamily="18" charset="0"/>
              </a:rPr>
              <a:t>(6) Or, by ‘technique’ or methodology used</a:t>
            </a:r>
          </a:p>
          <a:p>
            <a:pPr algn="just" eaLnBrk="1" hangingPunct="1">
              <a:spcBef>
                <a:spcPts val="600"/>
              </a:spcBef>
              <a:buFontTx/>
              <a:buNone/>
            </a:pPr>
            <a:endParaRPr lang="en-GB" sz="2000" dirty="0" smtClean="0">
              <a:cs typeface="Times New Roman" pitchFamily="18" charset="0"/>
            </a:endParaRPr>
          </a:p>
          <a:p>
            <a:pPr algn="just" eaLnBrk="1" hangingPunct="1">
              <a:spcBef>
                <a:spcPts val="600"/>
              </a:spcBef>
              <a:buFontTx/>
              <a:buNone/>
            </a:pPr>
            <a:endParaRPr lang="en-GB" sz="1800" dirty="0" smtClean="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14375" y="428625"/>
            <a:ext cx="7620000" cy="785813"/>
          </a:xfrm>
        </p:spPr>
        <p:txBody>
          <a:bodyPr/>
          <a:lstStyle/>
          <a:p>
            <a:r>
              <a:rPr lang="en-GB" dirty="0" smtClean="0"/>
              <a:t>Energy Modelling typology</a:t>
            </a:r>
          </a:p>
        </p:txBody>
      </p:sp>
      <p:sp>
        <p:nvSpPr>
          <p:cNvPr id="4" name="Slide Number Placeholder 3"/>
          <p:cNvSpPr>
            <a:spLocks noGrp="1"/>
          </p:cNvSpPr>
          <p:nvPr>
            <p:ph type="sldNum" sz="quarter" idx="10"/>
          </p:nvPr>
        </p:nvSpPr>
        <p:spPr/>
        <p:txBody>
          <a:bodyPr/>
          <a:lstStyle/>
          <a:p>
            <a:pPr>
              <a:defRPr/>
            </a:pPr>
            <a:fld id="{3358EAB1-CF0D-4290-B9A3-E9F9E8E9DA0B}" type="slidenum">
              <a:rPr lang="en-GB" smtClean="0"/>
              <a:pPr>
                <a:defRPr/>
              </a:pPr>
              <a:t>8</a:t>
            </a:fld>
            <a:endParaRPr lang="en-GB" dirty="0"/>
          </a:p>
        </p:txBody>
      </p:sp>
      <p:sp>
        <p:nvSpPr>
          <p:cNvPr id="11268" name="Flowchart: Process 12"/>
          <p:cNvSpPr>
            <a:spLocks noChangeArrowheads="1"/>
          </p:cNvSpPr>
          <p:nvPr/>
        </p:nvSpPr>
        <p:spPr bwMode="auto">
          <a:xfrm>
            <a:off x="928688" y="1143000"/>
            <a:ext cx="2071687" cy="428625"/>
          </a:xfrm>
          <a:prstGeom prst="flowChartProcess">
            <a:avLst/>
          </a:prstGeom>
          <a:solidFill>
            <a:schemeClr val="accent1"/>
          </a:solidFill>
          <a:ln w="9525" algn="ctr">
            <a:solidFill>
              <a:schemeClr val="tx1"/>
            </a:solidFill>
            <a:round/>
            <a:headEnd/>
            <a:tailEnd/>
          </a:ln>
        </p:spPr>
        <p:txBody>
          <a:bodyPr/>
          <a:lstStyle/>
          <a:p>
            <a:pPr algn="ctr"/>
            <a:r>
              <a:rPr lang="en-GB" dirty="0"/>
              <a:t>Bottom-up</a:t>
            </a:r>
          </a:p>
        </p:txBody>
      </p:sp>
      <p:sp>
        <p:nvSpPr>
          <p:cNvPr id="11269" name="Flowchart: Process 13"/>
          <p:cNvSpPr>
            <a:spLocks noChangeArrowheads="1"/>
          </p:cNvSpPr>
          <p:nvPr/>
        </p:nvSpPr>
        <p:spPr bwMode="auto">
          <a:xfrm>
            <a:off x="5786438" y="1071563"/>
            <a:ext cx="1928812" cy="428625"/>
          </a:xfrm>
          <a:prstGeom prst="flowChartProcess">
            <a:avLst/>
          </a:prstGeom>
          <a:solidFill>
            <a:schemeClr val="accent1"/>
          </a:solidFill>
          <a:ln w="9525" algn="ctr">
            <a:solidFill>
              <a:schemeClr val="tx1"/>
            </a:solidFill>
            <a:round/>
            <a:headEnd/>
            <a:tailEnd/>
          </a:ln>
        </p:spPr>
        <p:txBody>
          <a:bodyPr/>
          <a:lstStyle/>
          <a:p>
            <a:pPr algn="ctr"/>
            <a:r>
              <a:rPr lang="en-GB" dirty="0"/>
              <a:t>Top-down</a:t>
            </a:r>
          </a:p>
        </p:txBody>
      </p:sp>
      <p:sp>
        <p:nvSpPr>
          <p:cNvPr id="11270" name="Flowchart: Process 14"/>
          <p:cNvSpPr>
            <a:spLocks noChangeArrowheads="1"/>
          </p:cNvSpPr>
          <p:nvPr/>
        </p:nvSpPr>
        <p:spPr bwMode="auto">
          <a:xfrm>
            <a:off x="214313" y="2286000"/>
            <a:ext cx="1500187" cy="428625"/>
          </a:xfrm>
          <a:prstGeom prst="flowChartProcess">
            <a:avLst/>
          </a:prstGeom>
          <a:solidFill>
            <a:schemeClr val="accent1"/>
          </a:solidFill>
          <a:ln w="9525" algn="ctr">
            <a:solidFill>
              <a:schemeClr val="tx1"/>
            </a:solidFill>
            <a:round/>
            <a:headEnd/>
            <a:tailEnd/>
          </a:ln>
        </p:spPr>
        <p:txBody>
          <a:bodyPr/>
          <a:lstStyle/>
          <a:p>
            <a:pPr algn="ctr"/>
            <a:r>
              <a:rPr lang="en-GB" sz="2000" dirty="0"/>
              <a:t>Simulation</a:t>
            </a:r>
          </a:p>
        </p:txBody>
      </p:sp>
      <p:sp>
        <p:nvSpPr>
          <p:cNvPr id="11271" name="Flowchart: Process 15"/>
          <p:cNvSpPr>
            <a:spLocks noChangeArrowheads="1"/>
          </p:cNvSpPr>
          <p:nvPr/>
        </p:nvSpPr>
        <p:spPr bwMode="auto">
          <a:xfrm>
            <a:off x="1214438" y="2786063"/>
            <a:ext cx="1643062" cy="428625"/>
          </a:xfrm>
          <a:prstGeom prst="flowChartProcess">
            <a:avLst/>
          </a:prstGeom>
          <a:solidFill>
            <a:schemeClr val="accent1"/>
          </a:solidFill>
          <a:ln w="9525" algn="ctr">
            <a:solidFill>
              <a:schemeClr val="tx1"/>
            </a:solidFill>
            <a:round/>
            <a:headEnd/>
            <a:tailEnd/>
          </a:ln>
        </p:spPr>
        <p:txBody>
          <a:bodyPr/>
          <a:lstStyle/>
          <a:p>
            <a:pPr algn="ctr"/>
            <a:r>
              <a:rPr lang="en-GB" sz="2000" dirty="0"/>
              <a:t>Optimization</a:t>
            </a:r>
            <a:endParaRPr lang="en-GB" dirty="0"/>
          </a:p>
        </p:txBody>
      </p:sp>
      <p:sp>
        <p:nvSpPr>
          <p:cNvPr id="11272" name="Flowchart: Process 17"/>
          <p:cNvSpPr>
            <a:spLocks noChangeArrowheads="1"/>
          </p:cNvSpPr>
          <p:nvPr/>
        </p:nvSpPr>
        <p:spPr bwMode="auto">
          <a:xfrm>
            <a:off x="2143125" y="2286000"/>
            <a:ext cx="1643063" cy="428625"/>
          </a:xfrm>
          <a:prstGeom prst="flowChartProcess">
            <a:avLst/>
          </a:prstGeom>
          <a:solidFill>
            <a:schemeClr val="accent1"/>
          </a:solidFill>
          <a:ln w="9525" algn="ctr">
            <a:solidFill>
              <a:schemeClr val="tx1"/>
            </a:solidFill>
            <a:round/>
            <a:headEnd/>
            <a:tailEnd/>
          </a:ln>
        </p:spPr>
        <p:txBody>
          <a:bodyPr/>
          <a:lstStyle/>
          <a:p>
            <a:pPr algn="ctr"/>
            <a:r>
              <a:rPr lang="en-GB" sz="2000" dirty="0"/>
              <a:t>Econometric</a:t>
            </a:r>
          </a:p>
        </p:txBody>
      </p:sp>
      <p:sp>
        <p:nvSpPr>
          <p:cNvPr id="11273" name="Flowchart: Process 18"/>
          <p:cNvSpPr>
            <a:spLocks noChangeArrowheads="1"/>
          </p:cNvSpPr>
          <p:nvPr/>
        </p:nvSpPr>
        <p:spPr bwMode="auto">
          <a:xfrm>
            <a:off x="4429125" y="2143125"/>
            <a:ext cx="2214563" cy="714375"/>
          </a:xfrm>
          <a:prstGeom prst="flowChartProcess">
            <a:avLst/>
          </a:prstGeom>
          <a:solidFill>
            <a:schemeClr val="accent1"/>
          </a:solidFill>
          <a:ln w="9525" algn="ctr">
            <a:solidFill>
              <a:schemeClr val="tx1"/>
            </a:solidFill>
            <a:round/>
            <a:headEnd/>
            <a:tailEnd/>
          </a:ln>
        </p:spPr>
        <p:txBody>
          <a:bodyPr/>
          <a:lstStyle/>
          <a:p>
            <a:pPr algn="ctr"/>
            <a:r>
              <a:rPr lang="en-GB" sz="2000" dirty="0"/>
              <a:t>Computable general equilibrium</a:t>
            </a:r>
          </a:p>
        </p:txBody>
      </p:sp>
      <p:sp>
        <p:nvSpPr>
          <p:cNvPr id="11274" name="Flowchart: Process 19"/>
          <p:cNvSpPr>
            <a:spLocks noChangeArrowheads="1"/>
          </p:cNvSpPr>
          <p:nvPr/>
        </p:nvSpPr>
        <p:spPr bwMode="auto">
          <a:xfrm>
            <a:off x="7000875" y="2143125"/>
            <a:ext cx="1500188" cy="642938"/>
          </a:xfrm>
          <a:prstGeom prst="flowChartProcess">
            <a:avLst/>
          </a:prstGeom>
          <a:solidFill>
            <a:schemeClr val="accent1"/>
          </a:solidFill>
          <a:ln w="9525" algn="ctr">
            <a:solidFill>
              <a:schemeClr val="tx1"/>
            </a:solidFill>
            <a:round/>
            <a:headEnd/>
            <a:tailEnd/>
          </a:ln>
        </p:spPr>
        <p:txBody>
          <a:bodyPr/>
          <a:lstStyle/>
          <a:p>
            <a:pPr algn="ctr"/>
            <a:r>
              <a:rPr lang="en-GB" sz="2000" dirty="0"/>
              <a:t>Macro-econometric</a:t>
            </a:r>
          </a:p>
        </p:txBody>
      </p:sp>
      <p:sp>
        <p:nvSpPr>
          <p:cNvPr id="11275" name="Flowchart: Process 20"/>
          <p:cNvSpPr>
            <a:spLocks noChangeArrowheads="1"/>
          </p:cNvSpPr>
          <p:nvPr/>
        </p:nvSpPr>
        <p:spPr bwMode="auto">
          <a:xfrm>
            <a:off x="3071813" y="4000500"/>
            <a:ext cx="1928812" cy="500063"/>
          </a:xfrm>
          <a:prstGeom prst="flowChartProcess">
            <a:avLst/>
          </a:prstGeom>
          <a:solidFill>
            <a:schemeClr val="accent1"/>
          </a:solidFill>
          <a:ln w="9525" algn="ctr">
            <a:solidFill>
              <a:schemeClr val="tx1"/>
            </a:solidFill>
            <a:round/>
            <a:headEnd/>
            <a:tailEnd/>
          </a:ln>
        </p:spPr>
        <p:txBody>
          <a:bodyPr/>
          <a:lstStyle/>
          <a:p>
            <a:pPr algn="ctr"/>
            <a:r>
              <a:rPr lang="en-GB" sz="2000" dirty="0"/>
              <a:t>Hybrid Models</a:t>
            </a:r>
          </a:p>
        </p:txBody>
      </p:sp>
      <p:sp>
        <p:nvSpPr>
          <p:cNvPr id="11276" name="Flowchart: Process 21"/>
          <p:cNvSpPr>
            <a:spLocks noChangeArrowheads="1"/>
          </p:cNvSpPr>
          <p:nvPr/>
        </p:nvSpPr>
        <p:spPr bwMode="auto">
          <a:xfrm>
            <a:off x="2357438" y="5000625"/>
            <a:ext cx="3500437" cy="500063"/>
          </a:xfrm>
          <a:prstGeom prst="flowChartProcess">
            <a:avLst/>
          </a:prstGeom>
          <a:solidFill>
            <a:schemeClr val="accent1"/>
          </a:solidFill>
          <a:ln w="9525" algn="ctr">
            <a:solidFill>
              <a:schemeClr val="tx1"/>
            </a:solidFill>
            <a:round/>
            <a:headEnd/>
            <a:tailEnd/>
          </a:ln>
        </p:spPr>
        <p:txBody>
          <a:bodyPr/>
          <a:lstStyle/>
          <a:p>
            <a:pPr algn="ctr"/>
            <a:r>
              <a:rPr lang="en-GB" sz="2000" dirty="0"/>
              <a:t>Integrated Assessment Models</a:t>
            </a:r>
          </a:p>
        </p:txBody>
      </p:sp>
      <p:sp>
        <p:nvSpPr>
          <p:cNvPr id="11277" name="Flowchart: Process 25"/>
          <p:cNvSpPr>
            <a:spLocks noChangeArrowheads="1"/>
          </p:cNvSpPr>
          <p:nvPr/>
        </p:nvSpPr>
        <p:spPr bwMode="auto">
          <a:xfrm>
            <a:off x="7643813" y="5000625"/>
            <a:ext cx="1143000" cy="500063"/>
          </a:xfrm>
          <a:prstGeom prst="flowChartProcess">
            <a:avLst/>
          </a:prstGeom>
          <a:solidFill>
            <a:srgbClr val="92D050"/>
          </a:solidFill>
          <a:ln w="9525" algn="ctr">
            <a:solidFill>
              <a:schemeClr val="tx1"/>
            </a:solidFill>
            <a:round/>
            <a:headEnd/>
            <a:tailEnd/>
          </a:ln>
        </p:spPr>
        <p:txBody>
          <a:bodyPr/>
          <a:lstStyle/>
          <a:p>
            <a:pPr algn="ctr"/>
            <a:r>
              <a:rPr lang="en-GB" sz="2000" dirty="0"/>
              <a:t>Climate</a:t>
            </a:r>
          </a:p>
        </p:txBody>
      </p:sp>
      <p:cxnSp>
        <p:nvCxnSpPr>
          <p:cNvPr id="11278" name="Straight Arrow Connector 29"/>
          <p:cNvCxnSpPr>
            <a:cxnSpLocks noChangeShapeType="1"/>
          </p:cNvCxnSpPr>
          <p:nvPr/>
        </p:nvCxnSpPr>
        <p:spPr bwMode="auto">
          <a:xfrm rot="5400000">
            <a:off x="6537325" y="1820863"/>
            <a:ext cx="500063" cy="1587"/>
          </a:xfrm>
          <a:prstGeom prst="straightConnector1">
            <a:avLst/>
          </a:prstGeom>
          <a:noFill/>
          <a:ln w="25400" algn="ctr">
            <a:solidFill>
              <a:schemeClr val="tx1"/>
            </a:solidFill>
            <a:round/>
            <a:headEnd/>
            <a:tailEnd type="arrow" w="med" len="med"/>
          </a:ln>
        </p:spPr>
      </p:cxnSp>
      <p:cxnSp>
        <p:nvCxnSpPr>
          <p:cNvPr id="11279" name="Straight Arrow Connector 30"/>
          <p:cNvCxnSpPr>
            <a:cxnSpLocks noChangeShapeType="1"/>
          </p:cNvCxnSpPr>
          <p:nvPr/>
        </p:nvCxnSpPr>
        <p:spPr bwMode="auto">
          <a:xfrm rot="5400000">
            <a:off x="3822701" y="4749800"/>
            <a:ext cx="500062" cy="1587"/>
          </a:xfrm>
          <a:prstGeom prst="straightConnector1">
            <a:avLst/>
          </a:prstGeom>
          <a:noFill/>
          <a:ln w="25400" algn="ctr">
            <a:solidFill>
              <a:schemeClr val="tx1"/>
            </a:solidFill>
            <a:round/>
            <a:headEnd/>
            <a:tailEnd type="arrow" w="med" len="med"/>
          </a:ln>
        </p:spPr>
      </p:cxnSp>
      <p:cxnSp>
        <p:nvCxnSpPr>
          <p:cNvPr id="11280" name="Straight Arrow Connector 31"/>
          <p:cNvCxnSpPr>
            <a:cxnSpLocks noChangeShapeType="1"/>
          </p:cNvCxnSpPr>
          <p:nvPr/>
        </p:nvCxnSpPr>
        <p:spPr bwMode="auto">
          <a:xfrm rot="10800000" flipV="1">
            <a:off x="5143500" y="2928938"/>
            <a:ext cx="1644650" cy="1000125"/>
          </a:xfrm>
          <a:prstGeom prst="straightConnector1">
            <a:avLst/>
          </a:prstGeom>
          <a:noFill/>
          <a:ln w="25400" algn="ctr">
            <a:solidFill>
              <a:schemeClr val="tx1"/>
            </a:solidFill>
            <a:round/>
            <a:headEnd/>
            <a:tailEnd type="arrow" w="med" len="med"/>
          </a:ln>
        </p:spPr>
      </p:cxnSp>
      <p:cxnSp>
        <p:nvCxnSpPr>
          <p:cNvPr id="11281" name="Straight Arrow Connector 32"/>
          <p:cNvCxnSpPr>
            <a:cxnSpLocks noChangeShapeType="1"/>
          </p:cNvCxnSpPr>
          <p:nvPr/>
        </p:nvCxnSpPr>
        <p:spPr bwMode="auto">
          <a:xfrm>
            <a:off x="2071688" y="3357563"/>
            <a:ext cx="1643062" cy="571500"/>
          </a:xfrm>
          <a:prstGeom prst="straightConnector1">
            <a:avLst/>
          </a:prstGeom>
          <a:noFill/>
          <a:ln w="25400" algn="ctr">
            <a:solidFill>
              <a:schemeClr val="tx1"/>
            </a:solidFill>
            <a:round/>
            <a:headEnd/>
            <a:tailEnd type="arrow" w="med" len="med"/>
          </a:ln>
        </p:spPr>
      </p:cxnSp>
      <p:cxnSp>
        <p:nvCxnSpPr>
          <p:cNvPr id="11282" name="Straight Arrow Connector 33"/>
          <p:cNvCxnSpPr>
            <a:cxnSpLocks noChangeShapeType="1"/>
          </p:cNvCxnSpPr>
          <p:nvPr/>
        </p:nvCxnSpPr>
        <p:spPr bwMode="auto">
          <a:xfrm rot="5400000">
            <a:off x="1642269" y="1928019"/>
            <a:ext cx="571500" cy="1588"/>
          </a:xfrm>
          <a:prstGeom prst="straightConnector1">
            <a:avLst/>
          </a:prstGeom>
          <a:noFill/>
          <a:ln w="25400" algn="ctr">
            <a:solidFill>
              <a:schemeClr val="tx1"/>
            </a:solidFill>
            <a:round/>
            <a:headEnd/>
            <a:tailEnd type="arrow" w="med" len="med"/>
          </a:ln>
        </p:spPr>
      </p:cxnSp>
      <p:cxnSp>
        <p:nvCxnSpPr>
          <p:cNvPr id="11283" name="Straight Arrow Connector 38"/>
          <p:cNvCxnSpPr>
            <a:cxnSpLocks noChangeShapeType="1"/>
          </p:cNvCxnSpPr>
          <p:nvPr/>
        </p:nvCxnSpPr>
        <p:spPr bwMode="auto">
          <a:xfrm rot="10800000">
            <a:off x="6000750" y="5286375"/>
            <a:ext cx="1428750" cy="1588"/>
          </a:xfrm>
          <a:prstGeom prst="straightConnector1">
            <a:avLst/>
          </a:prstGeom>
          <a:noFill/>
          <a:ln w="25400" algn="ctr">
            <a:solidFill>
              <a:schemeClr val="tx1"/>
            </a:solidFill>
            <a:round/>
            <a:headEnd/>
            <a:tailEnd type="arrow" w="med" len="med"/>
          </a:ln>
        </p:spPr>
      </p:cxnSp>
      <p:sp>
        <p:nvSpPr>
          <p:cNvPr id="11284" name="TextBox 40"/>
          <p:cNvSpPr txBox="1">
            <a:spLocks noChangeArrowheads="1"/>
          </p:cNvSpPr>
          <p:nvPr/>
        </p:nvSpPr>
        <p:spPr bwMode="auto">
          <a:xfrm>
            <a:off x="785813" y="5929313"/>
            <a:ext cx="7786687" cy="461962"/>
          </a:xfrm>
          <a:prstGeom prst="rect">
            <a:avLst/>
          </a:prstGeom>
          <a:noFill/>
          <a:ln w="12700">
            <a:solidFill>
              <a:schemeClr val="tx1"/>
            </a:solidFill>
            <a:miter lim="800000"/>
            <a:headEnd/>
            <a:tailEnd/>
          </a:ln>
        </p:spPr>
        <p:txBody>
          <a:bodyPr>
            <a:spAutoFit/>
          </a:bodyPr>
          <a:lstStyle/>
          <a:p>
            <a:r>
              <a:rPr lang="en-GB" b="1" dirty="0"/>
              <a:t>Always</a:t>
            </a:r>
            <a:r>
              <a:rPr lang="en-GB" dirty="0"/>
              <a:t> a trade-off in model type, focus and implementation</a:t>
            </a:r>
          </a:p>
        </p:txBody>
      </p:sp>
      <p:sp>
        <p:nvSpPr>
          <p:cNvPr id="11285" name="Flowchart: Process 18"/>
          <p:cNvSpPr>
            <a:spLocks noChangeArrowheads="1"/>
          </p:cNvSpPr>
          <p:nvPr/>
        </p:nvSpPr>
        <p:spPr bwMode="auto">
          <a:xfrm>
            <a:off x="7000875" y="3000375"/>
            <a:ext cx="1571625" cy="714375"/>
          </a:xfrm>
          <a:prstGeom prst="flowChartProcess">
            <a:avLst/>
          </a:prstGeom>
          <a:solidFill>
            <a:schemeClr val="accent1"/>
          </a:solidFill>
          <a:ln w="9525" algn="ctr">
            <a:solidFill>
              <a:schemeClr val="tx1"/>
            </a:solidFill>
            <a:round/>
            <a:headEnd/>
            <a:tailEnd/>
          </a:ln>
        </p:spPr>
        <p:txBody>
          <a:bodyPr/>
          <a:lstStyle/>
          <a:p>
            <a:pPr algn="ctr"/>
            <a:r>
              <a:rPr lang="en-GB" sz="2000" dirty="0"/>
              <a:t>Growth models</a:t>
            </a:r>
          </a:p>
        </p:txBody>
      </p:sp>
      <p:sp>
        <p:nvSpPr>
          <p:cNvPr id="11286" name="Flowchart: Process 25"/>
          <p:cNvSpPr>
            <a:spLocks noChangeArrowheads="1"/>
          </p:cNvSpPr>
          <p:nvPr/>
        </p:nvSpPr>
        <p:spPr bwMode="auto">
          <a:xfrm>
            <a:off x="3535363" y="1454150"/>
            <a:ext cx="1392237" cy="500063"/>
          </a:xfrm>
          <a:prstGeom prst="flowChartProcess">
            <a:avLst/>
          </a:prstGeom>
          <a:solidFill>
            <a:srgbClr val="92D050"/>
          </a:solidFill>
          <a:ln w="9525" algn="ctr">
            <a:solidFill>
              <a:schemeClr val="tx1"/>
            </a:solidFill>
            <a:round/>
            <a:headEnd/>
            <a:tailEnd/>
          </a:ln>
        </p:spPr>
        <p:txBody>
          <a:bodyPr/>
          <a:lstStyle/>
          <a:p>
            <a:pPr algn="ctr"/>
            <a:r>
              <a:rPr lang="en-GB" sz="2000" dirty="0"/>
              <a:t>Behaviour</a:t>
            </a:r>
          </a:p>
        </p:txBody>
      </p:sp>
      <p:cxnSp>
        <p:nvCxnSpPr>
          <p:cNvPr id="11287" name="Straight Arrow Connector 38"/>
          <p:cNvCxnSpPr>
            <a:cxnSpLocks noChangeShapeType="1"/>
          </p:cNvCxnSpPr>
          <p:nvPr/>
        </p:nvCxnSpPr>
        <p:spPr bwMode="auto">
          <a:xfrm rot="10800000">
            <a:off x="4927600" y="1882775"/>
            <a:ext cx="504825" cy="1588"/>
          </a:xfrm>
          <a:prstGeom prst="straightConnector1">
            <a:avLst/>
          </a:prstGeom>
          <a:noFill/>
          <a:ln w="25400" algn="ctr">
            <a:solidFill>
              <a:schemeClr val="tx1"/>
            </a:solidFill>
            <a:round/>
            <a:headEnd type="arrow" w="med" len="med"/>
            <a:tailEnd/>
          </a:ln>
        </p:spPr>
      </p:cxnSp>
      <p:cxnSp>
        <p:nvCxnSpPr>
          <p:cNvPr id="11288" name="Straight Arrow Connector 38"/>
          <p:cNvCxnSpPr>
            <a:cxnSpLocks noChangeShapeType="1"/>
          </p:cNvCxnSpPr>
          <p:nvPr/>
        </p:nvCxnSpPr>
        <p:spPr bwMode="auto">
          <a:xfrm rot="10800000" flipV="1">
            <a:off x="3111500" y="1893888"/>
            <a:ext cx="419100" cy="3175"/>
          </a:xfrm>
          <a:prstGeom prst="straightConnector1">
            <a:avLst/>
          </a:prstGeom>
          <a:noFill/>
          <a:ln w="254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a:xfrm>
            <a:off x="6553200" y="6245225"/>
            <a:ext cx="2133600" cy="476250"/>
          </a:xfrm>
        </p:spPr>
        <p:txBody>
          <a:bodyPr/>
          <a:lstStyle/>
          <a:p>
            <a:pPr>
              <a:defRPr/>
            </a:pPr>
            <a:fld id="{CC1B6AAE-87EE-49B8-9956-6FA7779BC11A}" type="slidenum">
              <a:rPr lang="en-US"/>
              <a:pPr>
                <a:defRPr/>
              </a:pPr>
              <a:t>9</a:t>
            </a:fld>
            <a:endParaRPr lang="en-US" dirty="0"/>
          </a:p>
        </p:txBody>
      </p:sp>
      <p:sp>
        <p:nvSpPr>
          <p:cNvPr id="13315" name="Rectangle 2"/>
          <p:cNvSpPr>
            <a:spLocks noGrp="1" noChangeArrowheads="1"/>
          </p:cNvSpPr>
          <p:nvPr>
            <p:ph type="title"/>
          </p:nvPr>
        </p:nvSpPr>
        <p:spPr>
          <a:xfrm>
            <a:off x="428625" y="504825"/>
            <a:ext cx="8218488" cy="736600"/>
          </a:xfrm>
        </p:spPr>
        <p:txBody>
          <a:bodyPr/>
          <a:lstStyle/>
          <a:p>
            <a:pPr eaLnBrk="1" hangingPunct="1"/>
            <a:r>
              <a:rPr lang="en-GB" dirty="0" smtClean="0">
                <a:cs typeface="Times New Roman" pitchFamily="18" charset="0"/>
              </a:rPr>
              <a:t>Optimisation models </a:t>
            </a:r>
            <a:r>
              <a:rPr lang="en-GB" sz="4000" dirty="0" smtClean="0">
                <a:solidFill>
                  <a:schemeClr val="tx1"/>
                </a:solidFill>
                <a:cs typeface="Times New Roman" pitchFamily="18" charset="0"/>
              </a:rPr>
              <a:t/>
            </a:r>
            <a:br>
              <a:rPr lang="en-GB" sz="4000" dirty="0" smtClean="0">
                <a:solidFill>
                  <a:schemeClr val="tx1"/>
                </a:solidFill>
                <a:cs typeface="Times New Roman" pitchFamily="18" charset="0"/>
              </a:rPr>
            </a:br>
            <a:endParaRPr lang="en-GB" sz="2400" i="1" dirty="0" smtClean="0">
              <a:solidFill>
                <a:schemeClr val="tx1"/>
              </a:solidFill>
              <a:cs typeface="Times New Roman" pitchFamily="18" charset="0"/>
            </a:endParaRPr>
          </a:p>
        </p:txBody>
      </p:sp>
      <p:sp>
        <p:nvSpPr>
          <p:cNvPr id="13316" name="Rectangle 3"/>
          <p:cNvSpPr>
            <a:spLocks noGrp="1" noChangeArrowheads="1"/>
          </p:cNvSpPr>
          <p:nvPr>
            <p:ph type="body" idx="1"/>
          </p:nvPr>
        </p:nvSpPr>
        <p:spPr>
          <a:xfrm>
            <a:off x="468313" y="1282700"/>
            <a:ext cx="8424862" cy="5075238"/>
          </a:xfrm>
        </p:spPr>
        <p:txBody>
          <a:bodyPr/>
          <a:lstStyle/>
          <a:p>
            <a:pPr eaLnBrk="1" hangingPunct="1"/>
            <a:r>
              <a:rPr lang="en-GB" sz="2000" dirty="0" smtClean="0">
                <a:cs typeface="Times New Roman" pitchFamily="18" charset="0"/>
              </a:rPr>
              <a:t>Seeking to optimise some goal or objective (termed the ‘objective function’) subject to specified constraints</a:t>
            </a:r>
          </a:p>
          <a:p>
            <a:pPr lvl="1" eaLnBrk="1" hangingPunct="1"/>
            <a:r>
              <a:rPr lang="en-GB" sz="1800" dirty="0" smtClean="0">
                <a:cs typeface="Times New Roman" pitchFamily="18" charset="0"/>
              </a:rPr>
              <a:t>Many examples – e.g., MARKAL, TIAM-UCL, Osemosys, ETI-ESME</a:t>
            </a:r>
            <a:endParaRPr lang="en-GB" sz="600" dirty="0" smtClean="0">
              <a:cs typeface="Times New Roman" pitchFamily="18" charset="0"/>
            </a:endParaRPr>
          </a:p>
          <a:p>
            <a:pPr eaLnBrk="1" hangingPunct="1"/>
            <a:r>
              <a:rPr lang="en-GB" sz="2000" dirty="0" smtClean="0">
                <a:cs typeface="Times New Roman" pitchFamily="18" charset="0"/>
              </a:rPr>
              <a:t>Two common types:</a:t>
            </a:r>
          </a:p>
          <a:p>
            <a:pPr lvl="1" eaLnBrk="1" hangingPunct="1"/>
            <a:r>
              <a:rPr lang="en-GB" sz="1800" dirty="0" smtClean="0">
                <a:cs typeface="Times New Roman" pitchFamily="18" charset="0"/>
              </a:rPr>
              <a:t>Minimisation (over given time period) of costs for energy supply system in meeting demands for a sector or region</a:t>
            </a:r>
          </a:p>
          <a:p>
            <a:pPr lvl="1" eaLnBrk="1" hangingPunct="1"/>
            <a:r>
              <a:rPr lang="en-GB" sz="1800" dirty="0" smtClean="0">
                <a:cs typeface="Times New Roman" pitchFamily="18" charset="0"/>
              </a:rPr>
              <a:t>Optimisation in operation of an energy system (e.g., electricity systems dispatch – e.g. use of merit order for least-cost operation</a:t>
            </a:r>
            <a:r>
              <a:rPr lang="en-GB" sz="1800" i="1" dirty="0" smtClean="0">
                <a:cs typeface="Times New Roman" pitchFamily="18" charset="0"/>
              </a:rPr>
              <a:t>)</a:t>
            </a:r>
            <a:endParaRPr lang="en-GB" sz="700" i="1" dirty="0" smtClean="0">
              <a:cs typeface="Times New Roman" pitchFamily="18" charset="0"/>
            </a:endParaRPr>
          </a:p>
          <a:p>
            <a:pPr eaLnBrk="1" hangingPunct="1"/>
            <a:r>
              <a:rPr lang="en-GB" sz="2000" dirty="0" smtClean="0">
                <a:cs typeface="Times New Roman" pitchFamily="18" charset="0"/>
              </a:rPr>
              <a:t>Starting point is just a representation of a system (i.e., a simulation). Then add in:</a:t>
            </a:r>
          </a:p>
          <a:p>
            <a:pPr lvl="1" eaLnBrk="1" hangingPunct="1"/>
            <a:r>
              <a:rPr lang="en-GB" sz="1800" dirty="0" smtClean="0">
                <a:cs typeface="Times New Roman" pitchFamily="18" charset="0"/>
              </a:rPr>
              <a:t>an objective function – e.g. sum of simulated costs, to be minimised</a:t>
            </a:r>
          </a:p>
          <a:p>
            <a:pPr lvl="1" eaLnBrk="1" hangingPunct="1"/>
            <a:r>
              <a:rPr lang="en-GB" sz="1800" dirty="0" smtClean="0">
                <a:cs typeface="Times New Roman" pitchFamily="18" charset="0"/>
              </a:rPr>
              <a:t>specified constraints – e.g. power supply must equal or exceed demand</a:t>
            </a:r>
          </a:p>
          <a:p>
            <a:pPr lvl="1" eaLnBrk="1" hangingPunct="1"/>
            <a:r>
              <a:rPr lang="en-GB" sz="1800" dirty="0" smtClean="0">
                <a:cs typeface="Times New Roman" pitchFamily="18" charset="0"/>
              </a:rPr>
              <a:t>Some mathematical technique to seek minimum or maximum (e.g. linear programming)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3636</TotalTime>
  <Words>3910</Words>
  <Application>Microsoft Office PowerPoint</Application>
  <PresentationFormat>On-screen Show (4:3)</PresentationFormat>
  <Paragraphs>713</Paragraphs>
  <Slides>54</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Times New Roman</vt:lpstr>
      <vt:lpstr>Arial</vt:lpstr>
      <vt:lpstr>Tahoma</vt:lpstr>
      <vt:lpstr>Kings Caslon Display</vt:lpstr>
      <vt:lpstr>Trebuchet MS</vt:lpstr>
      <vt:lpstr>Custom Design</vt:lpstr>
      <vt:lpstr>Chart</vt:lpstr>
      <vt:lpstr> Energy-economic modelling of UK energy scenarios   </vt:lpstr>
      <vt:lpstr>Seminar Overview</vt:lpstr>
      <vt:lpstr>How NOT to undertake energy modelling...!</vt:lpstr>
      <vt:lpstr>Slide 4</vt:lpstr>
      <vt:lpstr>What is a mathematical energy model?</vt:lpstr>
      <vt:lpstr>Modelling stages:  e.g., London H2 demand prediction (Hart et al.)</vt:lpstr>
      <vt:lpstr>Models can be categorised in many different ways…</vt:lpstr>
      <vt:lpstr>Energy Modelling typology</vt:lpstr>
      <vt:lpstr>Optimisation models  </vt:lpstr>
      <vt:lpstr>Optimisation example</vt:lpstr>
      <vt:lpstr>Simulation models</vt:lpstr>
      <vt:lpstr>Electric power simulation: the TIME model Source: B. De Vries et al., Energy Policy, 27(8): 477-494  </vt:lpstr>
      <vt:lpstr>Econometric models  </vt:lpstr>
      <vt:lpstr>Slide 14</vt:lpstr>
      <vt:lpstr>CGE models</vt:lpstr>
      <vt:lpstr>Five critical modelling issues</vt:lpstr>
      <vt:lpstr>Definition of (E4) energy models</vt:lpstr>
      <vt:lpstr>Slide 18</vt:lpstr>
      <vt:lpstr>Characterization of model uncertainty</vt:lpstr>
      <vt:lpstr>Dealing with model uncertainty</vt:lpstr>
      <vt:lpstr>Scenarios as high level trend studies Source: UK government foresight exercise</vt:lpstr>
      <vt:lpstr>Scenarios as technical feasibility studies Source: Tyndall Centre scenarios</vt:lpstr>
      <vt:lpstr>Scenarios as modelling studies Source: UK MARKAL model</vt:lpstr>
      <vt:lpstr>The Deus Ex Machina in Energy Scenarios</vt:lpstr>
      <vt:lpstr>Categorising uncertainty in energy scenarios</vt:lpstr>
      <vt:lpstr>Slide 26</vt:lpstr>
      <vt:lpstr>Sensitivity analysis</vt:lpstr>
      <vt:lpstr>Sensitivity analysis of uncertainty (Stern, 2006) - range of cost estimates for mitigation options</vt:lpstr>
      <vt:lpstr>Base-case UK emissions (2007 Energy White Paper)</vt:lpstr>
      <vt:lpstr>Probabilistic / Stochastic analysis</vt:lpstr>
      <vt:lpstr>How do you define the probability density function?</vt:lpstr>
      <vt:lpstr>Error propagation via Monte Carlo simulation  Leads to probability distribution in modelled results Source: Stern (2006)</vt:lpstr>
      <vt:lpstr>Structural model uncertainties</vt:lpstr>
      <vt:lpstr>Model uncertainty discussion  </vt:lpstr>
      <vt:lpstr>Slide 35</vt:lpstr>
      <vt:lpstr>Slide 36</vt:lpstr>
      <vt:lpstr>MARKAL modelling for UK policy</vt:lpstr>
      <vt:lpstr>Slide 38</vt:lpstr>
      <vt:lpstr>Introduction to UK MARKAL model</vt:lpstr>
      <vt:lpstr>Components of MARKAL</vt:lpstr>
      <vt:lpstr>Running the UK MARKAL models</vt:lpstr>
      <vt:lpstr>Stochastic UK MARKAL </vt:lpstr>
      <vt:lpstr>Key parameters of the UK MARKAL MED model</vt:lpstr>
      <vt:lpstr>Stochastic MARKAL: CCC 4th budget report</vt:lpstr>
      <vt:lpstr>Slide 45</vt:lpstr>
      <vt:lpstr>Slide 46</vt:lpstr>
      <vt:lpstr>Slide 47</vt:lpstr>
      <vt:lpstr>Electricity generation 2025 (hedging period)</vt:lpstr>
      <vt:lpstr>Slide 49</vt:lpstr>
      <vt:lpstr>Slide 50</vt:lpstr>
      <vt:lpstr>Costs in perspective [Source: D MacKay, Sustainability without the Hot Air] All in 2009 US $</vt:lpstr>
      <vt:lpstr>Value/costs of (not) considering uncertainty</vt:lpstr>
      <vt:lpstr>EVIU and EVPI</vt:lpstr>
      <vt:lpstr>Summary</vt:lpstr>
    </vt:vector>
  </TitlesOfParts>
  <Company>King's College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College London</dc:title>
  <dc:creator>Corporate Design Unit</dc:creator>
  <dc:description>developed by Operandi Limited</dc:description>
  <cp:lastModifiedBy>Neil Strachan</cp:lastModifiedBy>
  <cp:revision>477</cp:revision>
  <dcterms:created xsi:type="dcterms:W3CDTF">2007-11-16T14:17:04Z</dcterms:created>
  <dcterms:modified xsi:type="dcterms:W3CDTF">2011-02-04T17:10:24Z</dcterms:modified>
</cp:coreProperties>
</file>